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306" r:id="rId3"/>
    <p:sldId id="307" r:id="rId4"/>
    <p:sldId id="308" r:id="rId5"/>
    <p:sldId id="309" r:id="rId6"/>
    <p:sldId id="318" r:id="rId7"/>
    <p:sldId id="317" r:id="rId8"/>
    <p:sldId id="257" r:id="rId9"/>
    <p:sldId id="258" r:id="rId10"/>
    <p:sldId id="261" r:id="rId11"/>
    <p:sldId id="259" r:id="rId12"/>
    <p:sldId id="305" r:id="rId13"/>
    <p:sldId id="310" r:id="rId14"/>
    <p:sldId id="311" r:id="rId15"/>
    <p:sldId id="312" r:id="rId16"/>
    <p:sldId id="314" r:id="rId17"/>
    <p:sldId id="315" r:id="rId18"/>
    <p:sldId id="316" r:id="rId19"/>
    <p:sldId id="287" r:id="rId20"/>
    <p:sldId id="296" r:id="rId21"/>
    <p:sldId id="297" r:id="rId22"/>
    <p:sldId id="304" r:id="rId23"/>
    <p:sldId id="319" r:id="rId24"/>
    <p:sldId id="320" r:id="rId25"/>
    <p:sldId id="300" r:id="rId26"/>
    <p:sldId id="301" r:id="rId27"/>
    <p:sldId id="302" r:id="rId28"/>
    <p:sldId id="303" r:id="rId29"/>
    <p:sldId id="322" r:id="rId30"/>
    <p:sldId id="26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E1344C-6AFF-4AB1-8A82-E3832AE5B10C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736B4E-3A45-47B3-AF20-631E6E6A3C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1267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7604A-650F-EAA2-F221-C4334207C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27298A-91CD-5CD5-35B8-904B82EDD6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E6266-E82D-DC18-EDA2-5537B9D5C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F9DD0-705B-8AD0-63D1-2533DC1AA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3CEB5-1560-149D-C1EC-F45852E70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173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35E-1D80-9B02-B19C-9C94DA353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BC1546-F966-9B4E-77B7-363F7B4D6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1881B-6DAA-F2CE-338B-55ECA0FB8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02E7B-C468-A94B-B34D-852DEA884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BB3661-8D28-3E35-87D3-D1EA5945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110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B45BF2-5F24-0D7E-70D4-75DC0C366F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00AC18-B013-BFAB-CE55-DB0D77A334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E2602-0709-0535-E939-1F512C081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83D5F-4C33-7D1D-1EBE-7B4BC7E55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9134F-3C31-50DF-251A-209C8710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3767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6C3E3-CFD8-E717-DF09-485E6EB5E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EDB92-B37B-22DA-D1C1-FDEB8CB402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6DA25-7083-43FB-C865-CF45E01D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61DBE-916D-D662-A974-063C001EA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A4BC6-D896-88A5-0196-498AEC4DC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1444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89FC2-C364-8FEB-2610-7AD0E5C96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C26CF-3AAC-0489-F09D-20845858D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47C53-5613-1007-53EB-0FCFF49C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EA4854-0D84-550A-E3A4-E29AC0EB5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C8B49-63D8-CFC2-6991-E77E06A6F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026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EB2AC-FB43-27BC-3B18-85E6A306F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85113-D017-6B63-76D5-968FCBA229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9A751-46AD-9209-334D-1EAEC79CC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09C78C-1DF2-9607-58CD-FA942C302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172C0-C47C-B3F2-4C83-3A2BC1700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5AD1A-32B3-2FAE-092C-FDECBCE98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972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B40DE-CE8C-DC6D-4C6E-DC85CD492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9E541-18CE-FEC0-9A48-2787517F9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D8C657-FFE0-579E-0348-94476ADE00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9D8467-BAE4-203A-8338-5679F6F91C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F7BA87-976E-A2CF-D63C-D62AF3C9AE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99A2F1-3331-1B0C-6105-547A584B4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4ED352-B2BB-1E89-24DA-F9594C2B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74AD44-6C2A-78A1-E317-46B2CC3E1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4724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1039E-913A-05DD-1FA6-D22BBF83B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583023-AFE0-446E-A8AE-B3E92B050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3E02EC-F96F-08C6-C92E-1E524BE7C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4415EE-9F69-337A-0497-FF491E0F0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0416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49AF79-9F04-E82D-2EDB-B42B0D787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A7238-5915-8062-B575-899ECB5E8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E8319E-E774-0236-B0DE-67A44923E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219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73A26-ADA5-C060-8CD3-868250262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BE8B5-F99F-8D57-FCDA-F36E5A4B2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566AC9-9722-F339-CDB4-82B5C83924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943D8-D6B5-B10F-8EFA-3F51A0AEE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CD9F32-3878-5546-80E7-02ED5940D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CC7B5F-B05B-ABDD-58D5-B46F96587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0900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720DF-FF86-6F9E-F02C-3CE0A7F5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1B39DE-3656-36BD-7FD8-0B0B0B75C7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4DD2E-02AA-EE93-DE0C-19FC3EC5B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8CD240-2FC4-330C-727F-EFF6C0618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383D58-E75C-DEA7-6766-65265922A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69956-96BC-F37D-B3EA-75E4AFD04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0564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CABBFE-8261-366D-9C68-843DEADC6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896A7F-2090-741C-33AC-1B7C6387A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17DDEE-2BA1-23B1-F4EF-91FFB999B9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4EA8B-A5ED-460A-995D-4ED146F09651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5845B-C8DF-6B21-9819-9AEEF95352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BDB5C-A842-9E13-A082-D0C082109C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D426C-3FC9-4C37-A06E-3C4882BA78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3392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4" name="Rectangle 1053">
            <a:extLst>
              <a:ext uri="{FF2B5EF4-FFF2-40B4-BE49-F238E27FC236}">
                <a16:creationId xmlns:a16="http://schemas.microsoft.com/office/drawing/2014/main" id="{5C55F0BA-7D8B-4753-AB68-D54E59A24A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A9EAE4-D2F2-11E7-ADFF-D0309E1D2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0524" y="4081486"/>
            <a:ext cx="10464734" cy="1314159"/>
          </a:xfrm>
          <a:noFill/>
        </p:spPr>
        <p:txBody>
          <a:bodyPr>
            <a:normAutofit/>
          </a:bodyPr>
          <a:lstStyle/>
          <a:p>
            <a:r>
              <a:rPr lang="en-IN" sz="5200"/>
              <a:t>Turtle bot nano V2.0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C1484A-4522-70CA-B93C-ADD9FC7DE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681" y="5567363"/>
            <a:ext cx="10512421" cy="557187"/>
          </a:xfrm>
          <a:noFill/>
        </p:spPr>
        <p:txBody>
          <a:bodyPr>
            <a:normAutofit/>
          </a:bodyPr>
          <a:lstStyle/>
          <a:p>
            <a:r>
              <a:rPr lang="en-IN"/>
              <a:t>Kent State University</a:t>
            </a:r>
          </a:p>
        </p:txBody>
      </p:sp>
      <p:pic>
        <p:nvPicPr>
          <p:cNvPr id="1026" name="Picture 2" descr="Logos | Kent State University">
            <a:extLst>
              <a:ext uri="{FF2B5EF4-FFF2-40B4-BE49-F238E27FC236}">
                <a16:creationId xmlns:a16="http://schemas.microsoft.com/office/drawing/2014/main" id="{7BF48033-27F7-BE56-2215-92ED2F899C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5"/>
          <a:stretch/>
        </p:blipFill>
        <p:spPr bwMode="auto">
          <a:xfrm>
            <a:off x="2733778" y="166651"/>
            <a:ext cx="6777732" cy="373367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191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Flowchart: Document 4101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483F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AD533-DF0F-0322-0465-C3C4E9A11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Programming</a:t>
            </a:r>
          </a:p>
        </p:txBody>
      </p:sp>
      <p:pic>
        <p:nvPicPr>
          <p:cNvPr id="4097" name="Picture 1" descr="sketchJan17a I Arduino IDE 22.1 &#10;File Edit Sketch Tools Help &#10;eoc &#10;pico &#10;Type: &#10;Arduin &#10;4.0.10 ii &#10;Boards i &#10;More inf &#10;40.10 &#10;[DEPRE &#10;Auto Format &#10;Archive Sketch &#10;Manage Libraries... &#10;Serial Monitor &#10;Serial Plotter &#10;Firmware Updater &#10;Upload SSL Root Certificates &#10;Board: &quot;Raspberry Pi Pico&quot; &#10;Port: &quot;COM3&quot; &#10;Get Board Info &#10;Programmer &#10;Bum Bootloader &#10;ctrl+T &#10;Ctrl+Shift+l &#10;Ctrl+Shift+M &#10;sketch_janl 7a ino &#10;1 &#10;2 &#10;5 &#10;6 &#10;void setup() { &#10;// put your setup code here, &#10;void loop() { &#10;// out vour main code here, &#10;Boards Manager.„ &#10;Arduino AVR Boards &#10;• Arduino Mbed OS RP2040 Boards &#10;esp32 &#10;Output &#10;Con Igurlng too &#10;Ctrl+Shift+B &#10;to run once: &#10;to run repeatedly: &#10;Raspberry Pi Pico &#10;packages] Arduino Mbed OS Boards by Arduino &#10;Boards included in this package: Arduino Nano 33 SLE, Arduino &#10;Nano 33 BLE Sense, Arduino Nano RP2040 Connect, Arduino &#10;Portenta H7, Arduino Edge Control, Raspberry Pi Pico, Arduino.„ &#10;More info &#10;3.30 v &#10;•a indexing- 5/33 &#10;INSTALL &#10;arduino:dfu-utilee. lø.ø-arduinol installed &#10;Installing arduino:rp2ø4øt001s@1.ø.6 &#10;Configuring tool. &#10;installed &#10;Installing platform &#10;Configuring platform. &#10;platform arduino : mbed 2ø4&amp;1. e. 10 installed &#10;Ln 1. Coli Raspberry Pi COM3 ">
            <a:extLst>
              <a:ext uri="{FF2B5EF4-FFF2-40B4-BE49-F238E27FC236}">
                <a16:creationId xmlns:a16="http://schemas.microsoft.com/office/drawing/2014/main" id="{3DFEEF4B-152B-F265-4660-DC28F6567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07933" y="1353809"/>
            <a:ext cx="7347537" cy="415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3333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845A0EE-C4C8-4AE1-B3C6-1261368AC0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610F36-E9E7-136C-FEFA-384BE7F18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300" y="639763"/>
            <a:ext cx="4213225" cy="27860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4000E3-4F1B-4D09-B16D-E480EBAC1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300" y="3494088"/>
            <a:ext cx="4213225" cy="6810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AE1A29-2169-44C6-AA0F-6109D92BE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300" y="4243388"/>
            <a:ext cx="4213225" cy="1976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F62852-F799-3C3F-7A80-E8C512C53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629" y="640080"/>
            <a:ext cx="4225290" cy="557881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If serial port issues: FILE -&gt; Preference and select 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				    Additional board manager URLs: paste the URL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 dirty="0">
                <a:latin typeface="+mj-lt"/>
                <a:ea typeface="+mj-ea"/>
                <a:cs typeface="+mj-cs"/>
              </a:rPr>
              <a:t>https://github.com/earlephilhower/arduino-pico/releases/download/global/package_rp2040_index.json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Install new Board: 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Board manager -&gt; PICO -&gt; Raspberry Pi Pico/RP2040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42017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Flowchart: Document 4101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483F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AD533-DF0F-0322-0465-C3C4E9A11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Programming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for new Boards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“Board 2”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EE630B-5F0C-D569-88F8-8DEE0BC10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5562" y="530942"/>
            <a:ext cx="7979625" cy="621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808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470EAF-A02A-47F3-61D7-15A573FEE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en-IN" sz="4800">
                <a:solidFill>
                  <a:srgbClr val="FFFFFF"/>
                </a:solidFill>
              </a:rPr>
              <a:t>Coding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06E36F-051C-9A2E-6454-A08ECADE9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/>
          </a:bodyPr>
          <a:lstStyle/>
          <a:p>
            <a:pPr algn="l"/>
            <a:r>
              <a:rPr lang="en-IN">
                <a:solidFill>
                  <a:srgbClr val="FFFFFF"/>
                </a:solidFill>
              </a:rPr>
              <a:t>Turtle Bot Nano – Version 2.0</a:t>
            </a:r>
            <a:endParaRPr lang="en-I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7593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7CA3A-C809-BA10-81CD-3A6FE0ABF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" y="30480"/>
            <a:ext cx="2011680" cy="436880"/>
          </a:xfrm>
        </p:spPr>
        <p:txBody>
          <a:bodyPr>
            <a:normAutofit/>
          </a:bodyPr>
          <a:lstStyle/>
          <a:p>
            <a:r>
              <a:rPr lang="en-IN" sz="2500" b="1" dirty="0"/>
              <a:t>EXAMPLE 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47DE6-961D-01CA-FA04-A990BFB92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4400" y="38189"/>
            <a:ext cx="2346960" cy="4368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/>
              <a:t>On Board Led Test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F768A9-9F04-9288-1433-292DC0DA11A5}"/>
              </a:ext>
            </a:extLst>
          </p:cNvPr>
          <p:cNvSpPr txBox="1"/>
          <p:nvPr/>
        </p:nvSpPr>
        <p:spPr>
          <a:xfrm>
            <a:off x="1107440" y="1068259"/>
            <a:ext cx="978408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led1 = 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// led 1</a:t>
            </a:r>
            <a:endParaRPr lang="en-IN" sz="1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led2 = 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17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// led 2</a:t>
            </a:r>
            <a:endParaRPr lang="en-IN" sz="1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led3 = 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// led 3</a:t>
            </a:r>
            <a:endParaRPr lang="en-IN" sz="1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sz="1200" dirty="0">
              <a:solidFill>
                <a:srgbClr val="00979D"/>
              </a:solidFill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 {</a:t>
            </a:r>
            <a:endParaRPr lang="en-IN" sz="12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// Initialize LED pins as outputs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led1, OUTPUT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led2, OUTPUT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led3, OUTPUT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sz="12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sz="1200" dirty="0">
              <a:solidFill>
                <a:srgbClr val="8B9A9B"/>
              </a:solidFill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//The loop function runs over and over again forever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sz="1200" dirty="0">
              <a:solidFill>
                <a:srgbClr val="8B9A9B"/>
              </a:solidFill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 {</a:t>
            </a:r>
            <a:endParaRPr lang="en-IN" sz="12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led, HIGH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</a:t>
            </a: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led1, LOW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led2, HIGH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</a:t>
            </a: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led2, LOW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endParaRPr lang="en-IN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led3, HIGH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</a:t>
            </a: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led3, LOW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96793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7CA3A-C809-BA10-81CD-3A6FE0ABF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" y="30480"/>
            <a:ext cx="2011680" cy="436880"/>
          </a:xfrm>
        </p:spPr>
        <p:txBody>
          <a:bodyPr>
            <a:normAutofit/>
          </a:bodyPr>
          <a:lstStyle/>
          <a:p>
            <a:r>
              <a:rPr lang="en-IN" sz="2500" b="1" dirty="0"/>
              <a:t>EXAMPLE 2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47DE6-961D-01CA-FA04-A990BFB92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6749" y="30480"/>
            <a:ext cx="2643238" cy="58895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sz="2000" dirty="0"/>
              <a:t>On Board Button Test</a:t>
            </a:r>
          </a:p>
          <a:p>
            <a:pPr marL="0" indent="0">
              <a:buNone/>
            </a:pPr>
            <a:r>
              <a:rPr lang="en-IN" sz="2000" dirty="0"/>
              <a:t>&lt; Single button&gt;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A33B95-01A8-FA5F-B02B-9E839BF28F17}"/>
              </a:ext>
            </a:extLst>
          </p:cNvPr>
          <p:cNvSpPr txBox="1"/>
          <p:nvPr/>
        </p:nvSpPr>
        <p:spPr>
          <a:xfrm>
            <a:off x="8122920" y="1690916"/>
            <a:ext cx="61264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SWPin1 = 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8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SWPin2 = 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21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8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SWPin3 = </a:t>
            </a:r>
            <a:r>
              <a:rPr lang="en-IN" sz="1800" dirty="0">
                <a:solidFill>
                  <a:srgbClr val="005C5F"/>
                </a:solidFill>
                <a:latin typeface="Consolas" panose="020B0609020204030204" pitchFamily="49" charset="0"/>
              </a:rPr>
              <a:t>19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8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SWPin4 = </a:t>
            </a:r>
            <a:r>
              <a:rPr lang="en-IN" sz="18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A5639C-8491-CCAD-4F76-75F05596027E}"/>
              </a:ext>
            </a:extLst>
          </p:cNvPr>
          <p:cNvSpPr txBox="1"/>
          <p:nvPr/>
        </p:nvSpPr>
        <p:spPr>
          <a:xfrm>
            <a:off x="490221" y="467360"/>
            <a:ext cx="715772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0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SWPin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// change the Switch number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0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ledPin1 = 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0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ledPin2 = 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17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0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ledPin3 = 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SW = 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0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// value read from the switch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count = 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0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// LED state counter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 </a:t>
            </a:r>
            <a:r>
              <a:rPr lang="en-IN" sz="10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 {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0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9600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SWPin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INPUT_PULLUP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0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// Using INPUT_PULLUP to enable internal pull-up resistor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ledPin1, OUTPUT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ledPin2, OUTPUT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ledPin3, OUTPUT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 </a:t>
            </a:r>
            <a:r>
              <a:rPr lang="en-IN" sz="10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 {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SW =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digitalRead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SWPin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  // If the switch is pressed (LOW state), increment the count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SW == LOW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count++;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0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0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// Debounce delay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  // Set the LED states based on the count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count == 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ledPin1, HIGH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ledPin2, LOW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  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ledPin3, LOW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n-IN" sz="10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else if 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count == 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ledPin1, LOW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  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ledPin2, HIGH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  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ledPin3, LOW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n-IN" sz="10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else if 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count == 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ledPin1, LOW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  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ledPin2, LOW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  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ledPin3, HIGH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n-IN" sz="10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else if 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count == 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    // Reset count to 0 and turn off all LEDs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count = 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ledPin1, LOW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  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ledPin2, LOW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   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ledPin3, LOW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  // Print the switch state and count to the Serial Monitor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0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"\</a:t>
            </a:r>
            <a:r>
              <a:rPr lang="en-IN" sz="100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tSW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 = "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0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SW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0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"\</a:t>
            </a:r>
            <a:r>
              <a:rPr lang="en-IN" sz="100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tCount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 = "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0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0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0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0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0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9690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7CA3A-C809-BA10-81CD-3A6FE0ABF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" y="30480"/>
            <a:ext cx="2011680" cy="436880"/>
          </a:xfrm>
        </p:spPr>
        <p:txBody>
          <a:bodyPr>
            <a:normAutofit/>
          </a:bodyPr>
          <a:lstStyle/>
          <a:p>
            <a:r>
              <a:rPr lang="en-IN" sz="2500" b="1" dirty="0"/>
              <a:t>EXAMPLE 3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47DE6-961D-01CA-FA04-A990BFB92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4400" y="38189"/>
            <a:ext cx="2346960" cy="43688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IN" sz="2000" dirty="0"/>
              <a:t>On Board Servos Test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A5639C-8491-CCAD-4F76-75F05596027E}"/>
              </a:ext>
            </a:extLst>
          </p:cNvPr>
          <p:cNvSpPr txBox="1"/>
          <p:nvPr/>
        </p:nvSpPr>
        <p:spPr>
          <a:xfrm>
            <a:off x="358140" y="975360"/>
            <a:ext cx="1170177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20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Servo.h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sz="1200" dirty="0">
              <a:solidFill>
                <a:srgbClr val="005C5F"/>
              </a:solidFill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1200" dirty="0">
                <a:effectLst/>
                <a:latin typeface="Consolas" panose="020B0609020204030204" pitchFamily="49" charset="0"/>
              </a:rPr>
              <a:t>//Servo pins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1200" dirty="0">
                <a:effectLst/>
                <a:latin typeface="Consolas" panose="020B0609020204030204" pitchFamily="49" charset="0"/>
              </a:rPr>
              <a:t>Servo servo1;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1200" dirty="0">
                <a:effectLst/>
                <a:latin typeface="Consolas" panose="020B0609020204030204" pitchFamily="49" charset="0"/>
              </a:rPr>
              <a:t>Servo servo2;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1200" dirty="0">
                <a:effectLst/>
                <a:latin typeface="Consolas" panose="020B0609020204030204" pitchFamily="49" charset="0"/>
              </a:rPr>
              <a:t>Servo servo3;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1200" dirty="0">
                <a:effectLst/>
                <a:latin typeface="Consolas" panose="020B0609020204030204" pitchFamily="49" charset="0"/>
              </a:rPr>
              <a:t>Servo servo4;</a:t>
            </a:r>
            <a:endParaRPr lang="en-IN" sz="12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sz="1200" dirty="0">
              <a:solidFill>
                <a:srgbClr val="8B9A9B"/>
              </a:solidFill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   // variable to store the servo position</a:t>
            </a:r>
            <a:endParaRPr lang="en-IN" sz="12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 {</a:t>
            </a:r>
            <a:endParaRPr lang="en-IN" sz="12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servo1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attach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// Attach servo 1 to GPIO pin 2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8B9A9B"/>
                </a:solidFill>
                <a:latin typeface="Consolas" panose="020B0609020204030204" pitchFamily="49" charset="0"/>
              </a:rPr>
              <a:t>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servo2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attach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// Attach servo 2 to GPIO pin 3</a:t>
            </a:r>
            <a:endParaRPr lang="en-IN" sz="12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 servo3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attach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// Attach servo 3 to GPIO pin 6</a:t>
            </a:r>
            <a:endParaRPr lang="en-IN" sz="12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 servo4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attach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// Attach servo 4 to GPIO pin 7</a:t>
            </a:r>
            <a:endParaRPr lang="en-IN" sz="12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sz="1200" dirty="0">
              <a:solidFill>
                <a:srgbClr val="8B9A9B"/>
              </a:solidFill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sz="1200" dirty="0">
              <a:solidFill>
                <a:srgbClr val="434F54"/>
              </a:solidFill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 {</a:t>
            </a:r>
            <a:endParaRPr lang="en-IN" sz="12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2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servo1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latin typeface="Consolas" panose="020B0609020204030204" pitchFamily="49" charset="0"/>
              </a:rPr>
              <a:t>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12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-=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r>
              <a:rPr lang="en-IN" sz="1200" dirty="0">
                <a:solidFill>
                  <a:srgbClr val="D35400"/>
                </a:solidFill>
                <a:latin typeface="Consolas" panose="020B0609020204030204" pitchFamily="49" charset="0"/>
              </a:rPr>
              <a:t>servo1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sz="1200" dirty="0">
                <a:solidFill>
                  <a:srgbClr val="434F54"/>
                </a:solidFill>
                <a:latin typeface="Consolas" panose="020B0609020204030204" pitchFamily="49" charset="0"/>
              </a:rPr>
              <a:t>  </a:t>
            </a:r>
            <a:r>
              <a:rPr lang="en-IN" sz="12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servo2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latin typeface="Consolas" panose="020B0609020204030204" pitchFamily="49" charset="0"/>
              </a:rPr>
              <a:t>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12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-=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r>
              <a:rPr lang="en-IN" sz="1200" dirty="0">
                <a:solidFill>
                  <a:srgbClr val="D35400"/>
                </a:solidFill>
                <a:latin typeface="Consolas" panose="020B0609020204030204" pitchFamily="49" charset="0"/>
              </a:rPr>
              <a:t>servo2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1200" dirty="0">
              <a:effectLst/>
              <a:latin typeface="Consolas" panose="020B0609020204030204" pitchFamily="49" charset="0"/>
            </a:endParaRPr>
          </a:p>
          <a:p>
            <a:r>
              <a:rPr lang="en-IN" sz="1200" dirty="0">
                <a:solidFill>
                  <a:srgbClr val="434F54"/>
                </a:solidFill>
                <a:latin typeface="Consolas" panose="020B0609020204030204" pitchFamily="49" charset="0"/>
              </a:rPr>
              <a:t>  </a:t>
            </a:r>
            <a:r>
              <a:rPr lang="en-IN" sz="12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servo3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latin typeface="Consolas" panose="020B0609020204030204" pitchFamily="49" charset="0"/>
              </a:rPr>
              <a:t>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12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-=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r>
              <a:rPr lang="en-IN" sz="1200" dirty="0">
                <a:solidFill>
                  <a:srgbClr val="D35400"/>
                </a:solidFill>
                <a:latin typeface="Consolas" panose="020B0609020204030204" pitchFamily="49" charset="0"/>
              </a:rPr>
              <a:t>servo3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1200" dirty="0">
              <a:solidFill>
                <a:srgbClr val="434F54"/>
              </a:solidFill>
              <a:latin typeface="Consolas" panose="020B0609020204030204" pitchFamily="49" charset="0"/>
            </a:endParaRPr>
          </a:p>
          <a:p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IN" sz="12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servo4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latin typeface="Consolas" panose="020B0609020204030204" pitchFamily="49" charset="0"/>
              </a:rPr>
              <a:t>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12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-= 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 {</a:t>
            </a:r>
            <a:r>
              <a:rPr lang="en-IN" sz="1200" dirty="0">
                <a:solidFill>
                  <a:srgbClr val="D35400"/>
                </a:solidFill>
                <a:latin typeface="Consolas" panose="020B0609020204030204" pitchFamily="49" charset="0"/>
              </a:rPr>
              <a:t>servo4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2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1200" dirty="0">
              <a:effectLst/>
              <a:latin typeface="Consolas" panose="020B0609020204030204" pitchFamily="49" charset="0"/>
            </a:endParaRPr>
          </a:p>
          <a:p>
            <a:endParaRPr lang="en-IN" sz="12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2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sz="1200" dirty="0">
              <a:solidFill>
                <a:srgbClr val="434F5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0679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7CA3A-C809-BA10-81CD-3A6FE0ABF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" y="30480"/>
            <a:ext cx="2011680" cy="436880"/>
          </a:xfrm>
        </p:spPr>
        <p:txBody>
          <a:bodyPr>
            <a:normAutofit/>
          </a:bodyPr>
          <a:lstStyle/>
          <a:p>
            <a:r>
              <a:rPr lang="en-IN" sz="2500" b="1" dirty="0"/>
              <a:t>EXAMPLE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47DE6-961D-01CA-FA04-A990BFB92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8000" y="38188"/>
            <a:ext cx="2753360" cy="7136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/>
              <a:t>On Board IR module Test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C4D337-82ED-9761-1536-01EC44497C0F}"/>
              </a:ext>
            </a:extLst>
          </p:cNvPr>
          <p:cNvSpPr txBox="1"/>
          <p:nvPr/>
        </p:nvSpPr>
        <p:spPr>
          <a:xfrm>
            <a:off x="853440" y="1291441"/>
            <a:ext cx="13322300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// IR sensor pins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irSensor1 = A0;</a:t>
            </a:r>
            <a:r>
              <a:rPr lang="en-IN" sz="1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 // Analog pin 0 (pin 26)</a:t>
            </a:r>
            <a:endParaRPr lang="en-IN" sz="1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1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irSensor2 = A1;</a:t>
            </a:r>
            <a:r>
              <a:rPr lang="en-IN" sz="1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 // Analog pin 1 (pin 27)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dirty="0">
              <a:solidFill>
                <a:srgbClr val="8B9A9B"/>
              </a:solidFill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dirty="0">
              <a:solidFill>
                <a:srgbClr val="8B9A9B"/>
              </a:solidFill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 </a:t>
            </a:r>
            <a:r>
              <a:rPr lang="en-IN" sz="1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9600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          //  setup serial</a:t>
            </a:r>
            <a:endParaRPr lang="en-IN" dirty="0">
              <a:solidFill>
                <a:srgbClr val="8B9A9B"/>
              </a:solidFill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// Initialize IR sensor pins as inputs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irSensor1, INPUT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irSensor2, INPUT</a:t>
            </a:r>
            <a:r>
              <a:rPr lang="en-IN" sz="1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1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800" dirty="0">
                <a:effectLst/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1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 </a:t>
            </a:r>
            <a:r>
              <a:rPr lang="en-IN" sz="11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IN" sz="11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1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11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irValue1 = 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analogRead</a:t>
            </a:r>
            <a:r>
              <a:rPr lang="en-IN" sz="11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1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irSensor1</a:t>
            </a:r>
            <a:r>
              <a:rPr lang="en-IN" sz="11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1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1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1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(“Ir1 Value = ” ); 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1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1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1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irValue1</a:t>
            </a:r>
            <a:r>
              <a:rPr lang="en-IN" sz="11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1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1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1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(“/t” ); </a:t>
            </a:r>
            <a:endParaRPr lang="en-IN" sz="1100" dirty="0">
              <a:solidFill>
                <a:srgbClr val="8B9A9B"/>
              </a:solidFill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1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11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irValue2 = 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analogRead</a:t>
            </a:r>
            <a:r>
              <a:rPr lang="en-IN" sz="11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1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irSensor2</a:t>
            </a:r>
            <a:r>
              <a:rPr lang="en-IN" sz="11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1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1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1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(“Ir2 Value = ” ); 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1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1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1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irValue2</a:t>
            </a:r>
            <a:r>
              <a:rPr lang="en-IN" sz="11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1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1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1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1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(“/n” );</a:t>
            </a:r>
            <a:endParaRPr lang="en-IN" sz="1100" dirty="0">
              <a:solidFill>
                <a:srgbClr val="434F54"/>
              </a:solidFill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11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110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627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lor Cover">
            <a:extLst>
              <a:ext uri="{FF2B5EF4-FFF2-40B4-BE49-F238E27FC236}">
                <a16:creationId xmlns:a16="http://schemas.microsoft.com/office/drawing/2014/main" id="{009115B9-5BFD-478D-9C87-29ADB3AF1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D57F946-2E03-4DE1-91F8-25BEDC663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-2"/>
            <a:ext cx="3468234" cy="6858000"/>
            <a:chOff x="651279" y="598259"/>
            <a:chExt cx="10889442" cy="5680742"/>
          </a:xfrm>
        </p:grpSpPr>
        <p:sp>
          <p:nvSpPr>
            <p:cNvPr id="28" name="Color">
              <a:extLst>
                <a:ext uri="{FF2B5EF4-FFF2-40B4-BE49-F238E27FC236}">
                  <a16:creationId xmlns:a16="http://schemas.microsoft.com/office/drawing/2014/main" id="{1598881B-E007-4AAF-BA50-0AD618219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Color">
              <a:extLst>
                <a:ext uri="{FF2B5EF4-FFF2-40B4-BE49-F238E27FC236}">
                  <a16:creationId xmlns:a16="http://schemas.microsoft.com/office/drawing/2014/main" id="{87A6DD9E-16A5-46AE-A522-D46D6BEDF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E5BC7D5-483D-740F-0DF3-9462C8CACA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1325880" y="1947672"/>
            <a:ext cx="5961888" cy="2788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Scanner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EED17A-CAD2-C720-AA99-B7104581A417}"/>
              </a:ext>
            </a:extLst>
          </p:cNvPr>
          <p:cNvSpPr txBox="1"/>
          <p:nvPr/>
        </p:nvSpPr>
        <p:spPr>
          <a:xfrm>
            <a:off x="3678587" y="764492"/>
            <a:ext cx="6096000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 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Wire.h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// Set I2C bus to use: Wire, Wire1, etc.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#define </a:t>
            </a:r>
            <a:r>
              <a:rPr lang="en-IN" sz="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WIRE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Wire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 </a:t>
            </a:r>
            <a:r>
              <a:rPr lang="en-IN" sz="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 {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WIRE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9600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while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!Serial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IN" sz="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"\nI2C Scanner"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effectLst/>
                <a:latin typeface="Calibri" panose="020F0502020204030204" pitchFamily="34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 </a:t>
            </a:r>
            <a:r>
              <a:rPr lang="en-IN" sz="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 {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byte error, address;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nDevices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"Scanning..."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nDevices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address = 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address &lt; 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127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address++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    // The i2c_scanner uses the return value of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    // the </a:t>
            </a:r>
            <a:r>
              <a:rPr lang="en-IN" sz="800" dirty="0" err="1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Write.endTransmisstion</a:t>
            </a:r>
            <a:r>
              <a:rPr lang="en-IN" sz="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to see if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    // a device did acknowledge to the address.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WIRE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beginTransmission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error =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WIRE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endTransmission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error == 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"I2C device found at address 0x"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address&lt;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"0"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address,HEX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  !"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nDevices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else if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error==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"Unknown error at address 0x"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address&lt;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"0"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address,HEX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nDevices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"No I2C devices found\n"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else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"done\n"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5000</a:t>
            </a: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800" dirty="0">
                <a:solidFill>
                  <a:srgbClr val="8B9A9B"/>
                </a:solidFill>
                <a:effectLst/>
                <a:latin typeface="Consolas" panose="020B0609020204030204" pitchFamily="49" charset="0"/>
              </a:rPr>
              <a:t>           // wait 5 seconds for next scan</a:t>
            </a:r>
            <a:endParaRPr lang="en-IN" sz="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3653B200-8067-827C-47A7-1C507E7F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542" y="559238"/>
            <a:ext cx="3873508" cy="585992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FF0438F2-5BE8-62CB-C87D-904CF0DFD089}"/>
              </a:ext>
            </a:extLst>
          </p:cNvPr>
          <p:cNvSpPr txBox="1"/>
          <p:nvPr/>
        </p:nvSpPr>
        <p:spPr>
          <a:xfrm>
            <a:off x="-3050" y="219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EXAMPLE 5</a:t>
            </a:r>
            <a:endParaRPr lang="en-IN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D4E2E7-9D18-DDF5-2B5A-1D0E6FDF2E1F}"/>
              </a:ext>
            </a:extLst>
          </p:cNvPr>
          <p:cNvSpPr txBox="1"/>
          <p:nvPr/>
        </p:nvSpPr>
        <p:spPr>
          <a:xfrm>
            <a:off x="9128249" y="-8144"/>
            <a:ext cx="6121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sz="1800" dirty="0"/>
              <a:t>On Board, OLED and IMU Test</a:t>
            </a:r>
          </a:p>
        </p:txBody>
      </p:sp>
    </p:spTree>
    <p:extLst>
      <p:ext uri="{BB962C8B-B14F-4D97-AF65-F5344CB8AC3E}">
        <p14:creationId xmlns:p14="http://schemas.microsoft.com/office/powerpoint/2010/main" val="30079970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F793A-234F-5965-FAE6-EC9330A2B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2613025"/>
            <a:ext cx="10515600" cy="1325563"/>
          </a:xfrm>
        </p:spPr>
        <p:txBody>
          <a:bodyPr/>
          <a:lstStyle/>
          <a:p>
            <a:r>
              <a:rPr lang="en-IN" sz="4400" b="1" i="0" dirty="0">
                <a:solidFill>
                  <a:srgbClr val="0E3D79"/>
                </a:solidFill>
                <a:effectLst/>
                <a:latin typeface="Lato" panose="020F0502020204030203" pitchFamily="34" charset="0"/>
              </a:rPr>
              <a:t>OLED AND IMU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047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D88333-EA9B-A5AC-2FEB-5D6C9CA17C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IN" sz="4000" dirty="0">
                <a:solidFill>
                  <a:schemeClr val="bg2"/>
                </a:solidFill>
              </a:rPr>
              <a:t>Turtle bot Nano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F6CB1-A810-B316-FBA1-3B67DB7E4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IN" sz="1800" dirty="0"/>
              <a:t>V2.0</a:t>
            </a:r>
          </a:p>
        </p:txBody>
      </p:sp>
    </p:spTree>
    <p:extLst>
      <p:ext uri="{BB962C8B-B14F-4D97-AF65-F5344CB8AC3E}">
        <p14:creationId xmlns:p14="http://schemas.microsoft.com/office/powerpoint/2010/main" val="676934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6FA6D94-629E-AB37-002F-FDC7AD7A33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2050" y="1844675"/>
            <a:ext cx="4319588" cy="4449763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CD5505-04A2-7C0B-0F59-69B75CCE8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8313" y="1844675"/>
            <a:ext cx="5478463" cy="2181225"/>
          </a:xfrm>
          <a:prstGeom prst="rect">
            <a:avLst/>
          </a:prstGeom>
        </p:spPr>
      </p:pic>
      <p:pic>
        <p:nvPicPr>
          <p:cNvPr id="1025" name="Picture 1" descr="Adafruit SSD1306 by &#10;Adatrwt &#10;2.5.g installed &#10;SSD1306 oled driver library for &#10;monochrome 128x64 and 128x32 &#10;displays SSDI 306 oleo driver librar.„ &#10;More info &#10;2_5.9 v &#10;REMOVE ">
            <a:extLst>
              <a:ext uri="{FF2B5EF4-FFF2-40B4-BE49-F238E27FC236}">
                <a16:creationId xmlns:a16="http://schemas.microsoft.com/office/drawing/2014/main" id="{872A99C9-1B01-059D-F731-4C31DDBDD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8313" y="4092575"/>
            <a:ext cx="2705100" cy="22002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dafruit GFX Library by &#10;Adatrut &#10;1.11 installed &#10;Adafruit GFX graphics core library, &#10;this is the 'core' class that all Our &#10;Other graphics libraries derive fro... &#10;More info &#10;1&lt;19 v &#10;REMOVE ">
            <a:extLst>
              <a:ext uri="{FF2B5EF4-FFF2-40B4-BE49-F238E27FC236}">
                <a16:creationId xmlns:a16="http://schemas.microsoft.com/office/drawing/2014/main" id="{89B9DA3F-FA1C-8FD8-191D-953959EC6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1675" y="4092575"/>
            <a:ext cx="2705100" cy="22002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9038BB-989C-710D-C664-111F78DA9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PICO – OLED 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libraries </a:t>
            </a:r>
          </a:p>
        </p:txBody>
      </p:sp>
    </p:spTree>
    <p:extLst>
      <p:ext uri="{BB962C8B-B14F-4D97-AF65-F5344CB8AC3E}">
        <p14:creationId xmlns:p14="http://schemas.microsoft.com/office/powerpoint/2010/main" val="529428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411E31-DC41-961D-A53B-F37554C02D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963"/>
          <a:stretch/>
        </p:blipFill>
        <p:spPr>
          <a:xfrm>
            <a:off x="445649" y="1402080"/>
            <a:ext cx="5648826" cy="47345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A1FCCAF-4A96-260E-B66F-B32D509969F7}"/>
              </a:ext>
            </a:extLst>
          </p:cNvPr>
          <p:cNvSpPr txBox="1"/>
          <p:nvPr/>
        </p:nvSpPr>
        <p:spPr>
          <a:xfrm>
            <a:off x="6239695" y="1993830"/>
            <a:ext cx="550665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#include &lt;</a:t>
            </a:r>
            <a:r>
              <a:rPr lang="en-IN" dirty="0" err="1"/>
              <a:t>Arduino.h</a:t>
            </a:r>
            <a:r>
              <a:rPr lang="en-IN" dirty="0"/>
              <a:t>&gt;</a:t>
            </a:r>
          </a:p>
          <a:p>
            <a:r>
              <a:rPr lang="en-IN" dirty="0"/>
              <a:t>#include &lt;U8g2lib.h&gt;</a:t>
            </a:r>
          </a:p>
          <a:p>
            <a:r>
              <a:rPr lang="en-IN" dirty="0"/>
              <a:t>#include &lt;</a:t>
            </a:r>
            <a:r>
              <a:rPr lang="en-IN" dirty="0" err="1"/>
              <a:t>Wire.h</a:t>
            </a:r>
            <a:r>
              <a:rPr lang="en-IN" dirty="0"/>
              <a:t>&gt;</a:t>
            </a:r>
          </a:p>
          <a:p>
            <a:r>
              <a:rPr lang="en-IN" dirty="0"/>
              <a:t>U8G2_SSD1306_128X64_NONAME_F_HW_I2C u8g2(U8G2_R2, /* reset=*/ U8X8_PIN_NONE);</a:t>
            </a:r>
          </a:p>
          <a:p>
            <a:r>
              <a:rPr lang="en-IN" dirty="0"/>
              <a:t>void setup(void) {</a:t>
            </a:r>
          </a:p>
          <a:p>
            <a:r>
              <a:rPr lang="en-IN" dirty="0"/>
              <a:t>  u8g2.begin();</a:t>
            </a:r>
          </a:p>
          <a:p>
            <a:r>
              <a:rPr lang="en-IN" dirty="0"/>
              <a:t>}</a:t>
            </a:r>
          </a:p>
          <a:p>
            <a:r>
              <a:rPr lang="en-IN" dirty="0"/>
              <a:t>void loop(void) {</a:t>
            </a:r>
          </a:p>
          <a:p>
            <a:r>
              <a:rPr lang="en-IN" dirty="0"/>
              <a:t>  u8g2.clearBuffer();</a:t>
            </a:r>
          </a:p>
          <a:p>
            <a:r>
              <a:rPr lang="en-IN" dirty="0"/>
              <a:t>  u8g2.setFont(u8g2_font_ncenB08_tr);</a:t>
            </a:r>
          </a:p>
          <a:p>
            <a:r>
              <a:rPr lang="en-IN" dirty="0"/>
              <a:t>  u8g2.drawStr(0, 20, "ATR lab");</a:t>
            </a:r>
          </a:p>
          <a:p>
            <a:r>
              <a:rPr lang="en-IN" dirty="0"/>
              <a:t>  u8g2.sendBuffer();</a:t>
            </a:r>
          </a:p>
          <a:p>
            <a:r>
              <a:rPr lang="en-IN" dirty="0"/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72EF2C-6948-84CF-91B1-B80157952738}"/>
              </a:ext>
            </a:extLst>
          </p:cNvPr>
          <p:cNvSpPr txBox="1"/>
          <p:nvPr/>
        </p:nvSpPr>
        <p:spPr>
          <a:xfrm>
            <a:off x="-1525" y="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EXAMPLE 6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F96C87-16CE-82FF-8DC3-A39E3C87337F}"/>
              </a:ext>
            </a:extLst>
          </p:cNvPr>
          <p:cNvSpPr txBox="1"/>
          <p:nvPr/>
        </p:nvSpPr>
        <p:spPr>
          <a:xfrm>
            <a:off x="9715500" y="79494"/>
            <a:ext cx="6121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sz="1800" dirty="0"/>
              <a:t>On Board </a:t>
            </a:r>
            <a:r>
              <a:rPr lang="en-IN" dirty="0"/>
              <a:t>OLED </a:t>
            </a:r>
            <a:r>
              <a:rPr lang="en-IN" sz="1800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447365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F793A-234F-5965-FAE6-EC9330A2B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2613025"/>
            <a:ext cx="10515600" cy="1325563"/>
          </a:xfrm>
        </p:spPr>
        <p:txBody>
          <a:bodyPr/>
          <a:lstStyle/>
          <a:p>
            <a:r>
              <a:rPr lang="en-IN" sz="4400" b="1" i="0" dirty="0">
                <a:solidFill>
                  <a:srgbClr val="0E3D79"/>
                </a:solidFill>
                <a:effectLst/>
                <a:latin typeface="Lato" panose="020F0502020204030203" pitchFamily="34" charset="0"/>
              </a:rPr>
              <a:t>UDP – Server/Client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42601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F95BF-ADCA-9E9B-7269-4C6F407F1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the “Board 2” – for more info | </a:t>
            </a:r>
            <a:r>
              <a:rPr lang="en-IN" dirty="0">
                <a:hlinkClick r:id="rId2" action="ppaction://hlinksldjump"/>
              </a:rPr>
              <a:t>Slide 11 </a:t>
            </a:r>
            <a:endParaRPr lang="en-IN" dirty="0"/>
          </a:p>
        </p:txBody>
      </p:sp>
      <p:pic>
        <p:nvPicPr>
          <p:cNvPr id="1025" name="Picture 1" descr="sketch apr5d I Arduino IDE 2.2.1 &#10;File Edit Sketch Tools Help &#10;esc &#10;sketch _4 &#10;15 &#10;16 &#10;17 &#10;18 &#10;19 &#10;20 &#10;21 &#10;22 &#10;23 &#10;24 &#10;25 &#10;26 &#10;27 &#10;28 &#10;29 &#10;Output &#10;Auto Format &#10;Archive Sketch &#10;Manage Libraries... &#10;Serial Monitor &#10;Serial Plotter &#10;Firmware Updater &#10;Upload SSL Root Certificates &#10;Board: 'Raspberry Pi Pico W&quot; &#10;Port: &quot;COM* &#10;Get Board Info &#10;Debug Level: &quot;None&quot; &#10;Debug Port: &quot;Disabled&quot; &#10;C++ Exceptions: &quot;Disabled&quot; &#10;Flash Size: &quot;2MB (no FS)&quot; &#10;CPU Speed: &quot;133 MHz&quot; &#10;IP/Bluetooth Stack: &quot;IPv4 + IPv6 + Bluetooth&quot; &#10;Optimize: 'Small (-0s) (standard)&quot; &#10;RTTI: &quot;Disabled&quot; &#10;Stack Protector: &quot;Disabled&quot; &#10;Upload Method: &quot;Default (UF2)&quot; &#10;USB Stack: &quot;Pico SDV &#10;WiFi Region: &quot;Worldwide&quot; &#10;Burn Bootloader &#10;Ctrl+T &#10;Ctrl+Shift+I &#10;Ctrl+Shift+M &#10;it to listen for UDP messages &#10;U8X8 PIN NONE); &#10;IPv4 only &#10;Ipv4 + Ipv6 &#10;IPv4 + Bluetooth &#10;IPv4 + IPv6 + Bluetooth ">
            <a:extLst>
              <a:ext uri="{FF2B5EF4-FFF2-40B4-BE49-F238E27FC236}">
                <a16:creationId xmlns:a16="http://schemas.microsoft.com/office/drawing/2014/main" id="{9EB7EF2E-1CBB-C012-928A-D1BDB06D5F5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48" y="1825625"/>
            <a:ext cx="489590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9065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F793A-234F-5965-FAE6-EC9330A2B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6249" y="599687"/>
            <a:ext cx="10515600" cy="1325563"/>
          </a:xfrm>
        </p:spPr>
        <p:txBody>
          <a:bodyPr/>
          <a:lstStyle/>
          <a:p>
            <a:r>
              <a:rPr lang="en-IN" sz="4400" b="1" i="0" dirty="0">
                <a:solidFill>
                  <a:srgbClr val="0E3D79"/>
                </a:solidFill>
                <a:effectLst/>
                <a:latin typeface="Lato" panose="020F0502020204030203" pitchFamily="34" charset="0"/>
              </a:rPr>
              <a:t>UDP – Server/Client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9CD086-61A9-DA23-BB71-B50461E63454}"/>
              </a:ext>
            </a:extLst>
          </p:cNvPr>
          <p:cNvSpPr txBox="1"/>
          <p:nvPr/>
        </p:nvSpPr>
        <p:spPr>
          <a:xfrm>
            <a:off x="189053" y="2845437"/>
            <a:ext cx="6852212" cy="1492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srgbClr val="0E3D79"/>
                </a:solidFill>
                <a:effectLst/>
                <a:uLnTx/>
                <a:uFillTx/>
                <a:latin typeface="Lato" panose="020F0502020204030203" pitchFamily="34" charset="0"/>
                <a:ea typeface="+mj-ea"/>
                <a:cs typeface="+mj-cs"/>
              </a:rPr>
              <a:t>Server –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0E3D79"/>
                </a:solidFill>
                <a:effectLst/>
                <a:uLnTx/>
                <a:uFillTx/>
                <a:latin typeface="Lato" panose="020F0502020204030203" pitchFamily="34" charset="0"/>
                <a:ea typeface="+mj-ea"/>
                <a:cs typeface="+mj-cs"/>
              </a:rPr>
              <a:t>Turtle bot Nano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0E3D79"/>
                </a:solidFill>
                <a:latin typeface="Lato" panose="020F0502020204030203" pitchFamily="34" charset="0"/>
                <a:ea typeface="+mj-ea"/>
                <a:cs typeface="+mj-cs"/>
              </a:rPr>
              <a:t>Use the </a:t>
            </a:r>
            <a:r>
              <a:rPr lang="en-IN" b="1" dirty="0" err="1">
                <a:solidFill>
                  <a:srgbClr val="0E3D79"/>
                </a:solidFill>
                <a:latin typeface="Lato" panose="020F0502020204030203" pitchFamily="34" charset="0"/>
                <a:ea typeface="+mj-ea"/>
                <a:cs typeface="+mj-cs"/>
              </a:rPr>
              <a:t>Wifi</a:t>
            </a:r>
            <a:r>
              <a:rPr lang="en-IN" b="1" dirty="0">
                <a:solidFill>
                  <a:srgbClr val="0E3D79"/>
                </a:solidFill>
                <a:latin typeface="Lato" panose="020F0502020204030203" pitchFamily="34" charset="0"/>
                <a:ea typeface="+mj-ea"/>
                <a:cs typeface="+mj-cs"/>
              </a:rPr>
              <a:t>/ Hotspot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0E3D79"/>
                </a:solidFill>
                <a:latin typeface="Lato" panose="020F0502020204030203" pitchFamily="34" charset="0"/>
                <a:ea typeface="+mj-ea"/>
                <a:cs typeface="+mj-cs"/>
              </a:rPr>
              <a:t>Show Turtle bot </a:t>
            </a:r>
            <a:r>
              <a:rPr lang="en-IN" sz="2500" b="1" dirty="0">
                <a:solidFill>
                  <a:srgbClr val="0E3D79"/>
                </a:solidFill>
                <a:latin typeface="Lato" panose="020F0502020204030203" pitchFamily="34" charset="0"/>
                <a:ea typeface="+mj-ea"/>
                <a:cs typeface="+mj-cs"/>
              </a:rPr>
              <a:t>IP </a:t>
            </a:r>
            <a:r>
              <a:rPr lang="en-IN" sz="2000" b="1" dirty="0">
                <a:solidFill>
                  <a:srgbClr val="0E3D79"/>
                </a:solidFill>
                <a:latin typeface="Lato" panose="020F0502020204030203" pitchFamily="34" charset="0"/>
                <a:ea typeface="+mj-ea"/>
                <a:cs typeface="+mj-cs"/>
              </a:rPr>
              <a:t>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rgbClr val="0E3D79"/>
                </a:solidFill>
                <a:latin typeface="Lato" panose="020F0502020204030203" pitchFamily="34" charset="0"/>
                <a:ea typeface="+mj-ea"/>
                <a:cs typeface="+mj-cs"/>
              </a:rPr>
              <a:t>Perform the Client actions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974167-7E82-C0B1-EDE2-C55B8995EA2A}"/>
              </a:ext>
            </a:extLst>
          </p:cNvPr>
          <p:cNvSpPr/>
          <p:nvPr/>
        </p:nvSpPr>
        <p:spPr>
          <a:xfrm>
            <a:off x="3796497" y="2220196"/>
            <a:ext cx="3750197" cy="27431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500" dirty="0" err="1"/>
              <a:t>Wifi</a:t>
            </a:r>
            <a:br>
              <a:rPr lang="en-IN" dirty="0"/>
            </a:br>
            <a:endParaRPr lang="en-IN" dirty="0"/>
          </a:p>
          <a:p>
            <a:pPr algn="ctr"/>
            <a:r>
              <a:rPr lang="en-IN" dirty="0"/>
              <a:t>&lt; Mobile Hotspot &gt;</a:t>
            </a:r>
            <a:br>
              <a:rPr lang="en-IN" dirty="0"/>
            </a:br>
            <a:r>
              <a:rPr lang="en-IN" dirty="0"/>
              <a:t>Connected Using </a:t>
            </a:r>
          </a:p>
          <a:p>
            <a:pPr algn="ctr"/>
            <a:r>
              <a:rPr lang="en-IN" dirty="0"/>
              <a:t>Hotspot name: *****</a:t>
            </a:r>
          </a:p>
          <a:p>
            <a:pPr algn="ctr"/>
            <a:r>
              <a:rPr lang="en-IN" dirty="0"/>
              <a:t>Password: *******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F9CC8-BDF9-B32B-BC7A-486A98FC2ACA}"/>
              </a:ext>
            </a:extLst>
          </p:cNvPr>
          <p:cNvSpPr txBox="1"/>
          <p:nvPr/>
        </p:nvSpPr>
        <p:spPr>
          <a:xfrm>
            <a:off x="7728032" y="2890391"/>
            <a:ext cx="685221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0E3D79"/>
                </a:solidFill>
                <a:latin typeface="Lato" panose="020F0502020204030203" pitchFamily="34" charset="0"/>
                <a:ea typeface="+mj-ea"/>
                <a:cs typeface="+mj-cs"/>
              </a:rPr>
              <a:t>Client</a:t>
            </a: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srgbClr val="0E3D79"/>
                </a:solidFill>
                <a:effectLst/>
                <a:uLnTx/>
                <a:uFillTx/>
                <a:latin typeface="Lato" panose="020F0502020204030203" pitchFamily="34" charset="0"/>
                <a:ea typeface="+mj-ea"/>
                <a:cs typeface="+mj-cs"/>
              </a:rPr>
              <a:t> – </a:t>
            </a:r>
            <a:r>
              <a:rPr lang="en-IN" b="1" dirty="0">
                <a:solidFill>
                  <a:srgbClr val="0E3D79"/>
                </a:solidFill>
                <a:latin typeface="Lato" panose="020F0502020204030203" pitchFamily="34" charset="0"/>
                <a:ea typeface="+mj-ea"/>
                <a:cs typeface="+mj-cs"/>
              </a:rPr>
              <a:t>Keyboard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0E3D79"/>
                </a:solidFill>
                <a:latin typeface="Lato" panose="020F0502020204030203" pitchFamily="34" charset="0"/>
                <a:ea typeface="+mj-ea"/>
                <a:cs typeface="+mj-cs"/>
              </a:rPr>
              <a:t>Connect to Turtle Bot IP 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0E3D79"/>
                </a:solidFill>
                <a:latin typeface="Lato" panose="020F0502020204030203" pitchFamily="34" charset="0"/>
                <a:ea typeface="+mj-ea"/>
                <a:cs typeface="+mj-cs"/>
              </a:rPr>
              <a:t>Send Commands to trigger the actions 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srgbClr val="0E3D79"/>
              </a:solidFill>
              <a:effectLst/>
              <a:uLnTx/>
              <a:uFillTx/>
              <a:latin typeface="Lato" panose="020F050202020403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43462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1FCCAF-4A96-260E-B66F-B32D509969F7}"/>
              </a:ext>
            </a:extLst>
          </p:cNvPr>
          <p:cNvSpPr txBox="1"/>
          <p:nvPr/>
        </p:nvSpPr>
        <p:spPr>
          <a:xfrm>
            <a:off x="379589" y="368093"/>
            <a:ext cx="5506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UDP – Server(</a:t>
            </a:r>
            <a:r>
              <a:rPr lang="en-IN" dirty="0" err="1"/>
              <a:t>pico</a:t>
            </a:r>
            <a:r>
              <a:rPr lang="en-IN" dirty="0"/>
              <a:t>) and client(pc)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3F71B7-6CE2-CDFD-3963-91E6EA69A2CE}"/>
              </a:ext>
            </a:extLst>
          </p:cNvPr>
          <p:cNvSpPr txBox="1"/>
          <p:nvPr/>
        </p:nvSpPr>
        <p:spPr>
          <a:xfrm>
            <a:off x="587819" y="1134595"/>
            <a:ext cx="609750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WiFi.h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WiFiUdp.h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Replace these with your </a:t>
            </a:r>
            <a:r>
              <a:rPr lang="en-IN" sz="600" b="0" dirty="0" err="1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network settings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ssid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"SHIELD"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* password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"AVENGERS"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WiFiUDP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unsigned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8888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Local port to listen on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115200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Connect to </a:t>
            </a:r>
            <a:r>
              <a:rPr lang="en-IN" sz="600" b="0" dirty="0" err="1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WiFi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ssid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password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!= WL_CONNECTED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"."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 connected"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"IP address: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localIP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Start UDP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"UDP server started on port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parsePacket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// Received a packet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"Received packet of size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"From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IPAddress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remoteIp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remoteIP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remoteIp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DEC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"."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", port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remotePort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// Read the packet into a string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String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available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"Contents: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957B77-8F4D-03BE-45CC-4FE4708BC823}"/>
              </a:ext>
            </a:extLst>
          </p:cNvPr>
          <p:cNvSpPr txBox="1"/>
          <p:nvPr/>
        </p:nvSpPr>
        <p:spPr>
          <a:xfrm>
            <a:off x="379589" y="838375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Upload the code into </a:t>
            </a:r>
            <a:r>
              <a:rPr lang="en-IN" dirty="0" err="1"/>
              <a:t>pico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D57EC9-0CD8-29AF-2CED-26252FE69821}"/>
              </a:ext>
            </a:extLst>
          </p:cNvPr>
          <p:cNvSpPr txBox="1"/>
          <p:nvPr/>
        </p:nvSpPr>
        <p:spPr>
          <a:xfrm>
            <a:off x="6685327" y="417381"/>
            <a:ext cx="60975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Run the python code using terminal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81F27-FBA7-B994-3A29-5118C974153B}"/>
              </a:ext>
            </a:extLst>
          </p:cNvPr>
          <p:cNvSpPr txBox="1"/>
          <p:nvPr/>
        </p:nvSpPr>
        <p:spPr>
          <a:xfrm>
            <a:off x="6685327" y="745177"/>
            <a:ext cx="649586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socket</a:t>
            </a:r>
            <a:endParaRPr lang="en-IN" sz="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Server IP and Port</a:t>
            </a:r>
            <a:endParaRPr lang="en-IN" sz="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server_ip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"192.168.252.124"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IN" sz="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Replace PICO_IP_ADDRESS with the actual IP address of your Pico</a:t>
            </a:r>
            <a:endParaRPr lang="en-IN" sz="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server_port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8888</a:t>
            </a:r>
            <a:endParaRPr lang="en-IN" sz="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Create a UDP socket</a:t>
            </a:r>
            <a:endParaRPr lang="en-IN" sz="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client_socket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socket</a:t>
            </a:r>
            <a:r>
              <a:rPr lang="en-IN" sz="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socket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socket</a:t>
            </a:r>
            <a:r>
              <a:rPr lang="en-IN" sz="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AF_INET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socket</a:t>
            </a:r>
            <a:r>
              <a:rPr lang="en-IN" sz="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SOCK_DGRAM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Timeout for receiving the response (optional)</a:t>
            </a:r>
            <a:endParaRPr lang="en-IN" sz="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client_socket</a:t>
            </a:r>
            <a:r>
              <a:rPr lang="en-IN" sz="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settimeout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Get user input from the keyboard ('1', '2', '3', '4')</a:t>
            </a:r>
            <a:endParaRPr lang="en-IN" sz="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"Enter your message ('1', '2', '3', '4'): "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'1'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'2'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'3'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'4'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</a:t>
            </a:r>
          </a:p>
          <a:p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Send the message to the server</a:t>
            </a:r>
            <a:endParaRPr lang="en-IN" sz="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client_socket</a:t>
            </a:r>
            <a:r>
              <a:rPr lang="en-IN" sz="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sendto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IN" sz="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encode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IN" sz="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server_ip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server_port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IN" sz="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"Sent</a:t>
            </a:r>
            <a:r>
              <a:rPr lang="en-IN" sz="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en-IN" sz="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IN" sz="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IN" sz="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 to the server."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"Please enter only '1', '2', '3', or '4'."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KeyboardInterrupt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"Program exited."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finally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client_socket</a:t>
            </a:r>
            <a:r>
              <a:rPr lang="en-IN" sz="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IN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IN" sz="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54B415-DF6B-04EE-50D3-C889563D9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2377" y="4195287"/>
            <a:ext cx="5273847" cy="19309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06DB52-FC67-4611-C3B6-DFDA4283E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9982" y="3732156"/>
            <a:ext cx="3104199" cy="307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8418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1FCCAF-4A96-260E-B66F-B32D509969F7}"/>
              </a:ext>
            </a:extLst>
          </p:cNvPr>
          <p:cNvSpPr txBox="1"/>
          <p:nvPr/>
        </p:nvSpPr>
        <p:spPr>
          <a:xfrm>
            <a:off x="379588" y="368093"/>
            <a:ext cx="75706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UDP – Server(</a:t>
            </a:r>
            <a:r>
              <a:rPr lang="en-IN" dirty="0" err="1"/>
              <a:t>pico</a:t>
            </a:r>
            <a:r>
              <a:rPr lang="en-IN" dirty="0"/>
              <a:t>) and client(pc) &lt;keeping led and </a:t>
            </a:r>
            <a:r>
              <a:rPr lang="en-IN" dirty="0" err="1"/>
              <a:t>oled</a:t>
            </a:r>
            <a:r>
              <a:rPr lang="en-IN" dirty="0"/>
              <a:t>&gt; &lt;led on as output&gt;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957B77-8F4D-03BE-45CC-4FE4708BC823}"/>
              </a:ext>
            </a:extLst>
          </p:cNvPr>
          <p:cNvSpPr txBox="1"/>
          <p:nvPr/>
        </p:nvSpPr>
        <p:spPr>
          <a:xfrm>
            <a:off x="379589" y="838375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Upload the code into </a:t>
            </a:r>
            <a:r>
              <a:rPr lang="en-IN" dirty="0" err="1"/>
              <a:t>pico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D57EC9-0CD8-29AF-2CED-26252FE69821}"/>
              </a:ext>
            </a:extLst>
          </p:cNvPr>
          <p:cNvSpPr txBox="1"/>
          <p:nvPr/>
        </p:nvSpPr>
        <p:spPr>
          <a:xfrm>
            <a:off x="6195467" y="773041"/>
            <a:ext cx="60975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Run the python code using the terminal – code in slide 25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691A7F-1079-836C-5B39-5E1496ECCF0F}"/>
              </a:ext>
            </a:extLst>
          </p:cNvPr>
          <p:cNvSpPr txBox="1"/>
          <p:nvPr/>
        </p:nvSpPr>
        <p:spPr>
          <a:xfrm>
            <a:off x="707931" y="1262982"/>
            <a:ext cx="64958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WiFi.h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WiFiUdp.h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&lt;U8g2lib.h&gt;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Wire.h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IN" sz="600" b="0" dirty="0" err="1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network settings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ssid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"SHIELD"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* password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"AVENGERS"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WiFiUDP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unsigned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8888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Local port to listen for UDP messages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OLED display setup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U8G2_SSD1306_128X64_NONAME_F_HW_I2C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U8G2_R0, U8X8_PIN_NONE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GPIO pins for the LEDs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17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19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115200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Connect to </a:t>
            </a:r>
            <a:r>
              <a:rPr lang="en-IN" sz="600" b="0" dirty="0" err="1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WiFi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ssid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password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!= WL_CONNECTED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"."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"\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nWiFi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 connected"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"IP address: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localIP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Start the UDP server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"UDP server started on port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Initialize the OLED display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Test display message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clearBuffer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setFont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u8g2_font_ncenB08_tr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drawStr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"Startup OK"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sendBuffer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2000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Show the message for 2 seconds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Initialize LED pins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OUTPUT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Ensure all LEDs are off initially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10CFD4-8308-F87C-7BAC-8F3057B9CA8C}"/>
              </a:ext>
            </a:extLst>
          </p:cNvPr>
          <p:cNvSpPr txBox="1"/>
          <p:nvPr/>
        </p:nvSpPr>
        <p:spPr>
          <a:xfrm>
            <a:off x="8236044" y="1525156"/>
            <a:ext cx="6496050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8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parsePacket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// Read the incoming packet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String 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IN" sz="8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unsigned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"Received packet of size "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"Contents: "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// Process the incoming message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"1"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"4"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ledNumber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toInt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  // Turn off all LEDs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LOW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  // Turn on the selected LED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ledNumber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HIGH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  // Update the OLED display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clearBuffer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setFont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u8g2_font_ncenB08_tr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String message =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"LED "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 ON"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drawStr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c_str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sendBuffer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  // Print to Serial Monitor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8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8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8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4F3D91-2203-76E8-21E5-2D40B172F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251" y="2874589"/>
            <a:ext cx="4201111" cy="335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7834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1FCCAF-4A96-260E-B66F-B32D509969F7}"/>
              </a:ext>
            </a:extLst>
          </p:cNvPr>
          <p:cNvSpPr txBox="1"/>
          <p:nvPr/>
        </p:nvSpPr>
        <p:spPr>
          <a:xfrm>
            <a:off x="379589" y="368093"/>
            <a:ext cx="7135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UDP – Server(</a:t>
            </a:r>
            <a:r>
              <a:rPr lang="en-IN" dirty="0" err="1"/>
              <a:t>pico</a:t>
            </a:r>
            <a:r>
              <a:rPr lang="en-IN" dirty="0"/>
              <a:t>) and client(pc) &lt;</a:t>
            </a:r>
            <a:r>
              <a:rPr lang="en-IN" dirty="0" err="1"/>
              <a:t>leds</a:t>
            </a:r>
            <a:r>
              <a:rPr lang="en-IN" dirty="0"/>
              <a:t> with their number&gt;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957B77-8F4D-03BE-45CC-4FE4708BC823}"/>
              </a:ext>
            </a:extLst>
          </p:cNvPr>
          <p:cNvSpPr txBox="1"/>
          <p:nvPr/>
        </p:nvSpPr>
        <p:spPr>
          <a:xfrm>
            <a:off x="379589" y="838375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Upload the code into </a:t>
            </a:r>
            <a:r>
              <a:rPr lang="en-IN" dirty="0" err="1"/>
              <a:t>pico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D57EC9-0CD8-29AF-2CED-26252FE69821}"/>
              </a:ext>
            </a:extLst>
          </p:cNvPr>
          <p:cNvSpPr txBox="1"/>
          <p:nvPr/>
        </p:nvSpPr>
        <p:spPr>
          <a:xfrm>
            <a:off x="5898616" y="790300"/>
            <a:ext cx="60975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Run the python code using the terminal – code in slide 25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A5C06A-3F5C-36BE-778F-5B3D0904E01B}"/>
              </a:ext>
            </a:extLst>
          </p:cNvPr>
          <p:cNvSpPr txBox="1"/>
          <p:nvPr/>
        </p:nvSpPr>
        <p:spPr>
          <a:xfrm>
            <a:off x="6257925" y="1937754"/>
            <a:ext cx="649605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parsePacket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// Read the incoming packet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Make sure the buffer is large enough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unsigned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Null-terminate the string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"Received packet of size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"Contents: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// Process the incoming message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 &gt;= '1' &amp;&amp;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 &lt;= '4'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ledNumber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 - '0' -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  // Turn off all LEDs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  // Turn on the selected LED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ledNumber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HIGH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  // Update the OLED display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clearBuffer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setFont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u8g2_font_ncenB08_tr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sprintf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message,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"LED %d ON"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ledNumber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Format the message with LED number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drawStr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message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sendBuffer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  // Print to Serial Monitor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1EBB0C-F1F8-A9D1-236F-51574AD4E483}"/>
              </a:ext>
            </a:extLst>
          </p:cNvPr>
          <p:cNvSpPr txBox="1"/>
          <p:nvPr/>
        </p:nvSpPr>
        <p:spPr>
          <a:xfrm>
            <a:off x="1238250" y="1561713"/>
            <a:ext cx="649605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WiFi.h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WiFiUdp.h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&lt;U8g2lib.h&gt;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Wire.h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IN" sz="600" b="0" dirty="0" err="1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network settings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ssid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"SHIELD"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* password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"AVENGERS"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WiFiUDP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unsigned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8888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Local port to listen for UDP messages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OLED display setup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U8G2_SSD1306_128X64_NONAME_F_HW_I2C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U8G2_R0, U8X8_PIN_NONE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GPIO pins for the LEDs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17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19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115200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Connect to </a:t>
            </a:r>
            <a:r>
              <a:rPr lang="en-IN" sz="600" b="0" dirty="0" err="1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WiFi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ssid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password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!= WL_CONNECTED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"."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"\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nWiFi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 connected"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"IP address: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localIP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Start the UDP server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"UDP server started on port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Initialize the OLED display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Test display message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clearBuffer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setFont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u8g2_font_ncenB08_tr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drawStr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"Startup OK"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sendBuffer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2000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Show the message for 2 seconds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Initialize LED pins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OUTPUT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Ensure all LEDs are off initially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7952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1FCCAF-4A96-260E-B66F-B32D509969F7}"/>
              </a:ext>
            </a:extLst>
          </p:cNvPr>
          <p:cNvSpPr txBox="1"/>
          <p:nvPr/>
        </p:nvSpPr>
        <p:spPr>
          <a:xfrm>
            <a:off x="361011" y="116332"/>
            <a:ext cx="5506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UDP – Server(</a:t>
            </a:r>
            <a:r>
              <a:rPr lang="en-IN" dirty="0" err="1"/>
              <a:t>pico</a:t>
            </a:r>
            <a:r>
              <a:rPr lang="en-IN" dirty="0"/>
              <a:t>) and client(pc) full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957B77-8F4D-03BE-45CC-4FE4708BC823}"/>
              </a:ext>
            </a:extLst>
          </p:cNvPr>
          <p:cNvSpPr txBox="1"/>
          <p:nvPr/>
        </p:nvSpPr>
        <p:spPr>
          <a:xfrm>
            <a:off x="361011" y="603234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Upload the code into </a:t>
            </a:r>
            <a:r>
              <a:rPr lang="en-IN" dirty="0" err="1"/>
              <a:t>pico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18CFC2-F4FA-DE4B-4AC2-672E49D70C46}"/>
              </a:ext>
            </a:extLst>
          </p:cNvPr>
          <p:cNvSpPr txBox="1"/>
          <p:nvPr/>
        </p:nvSpPr>
        <p:spPr>
          <a:xfrm>
            <a:off x="361011" y="883857"/>
            <a:ext cx="6496050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WiFi.h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Arduino.h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WiFiUdp.h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&lt;U8g2lib.h&gt;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Wire.h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Motor pins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rightMotorE1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rightMotorE2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leftMotorE1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leftMotorE2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rightMotorINT1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rightMotorINT2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leftMotorINT1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leftMotorINT2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IN" sz="600" b="0" dirty="0" err="1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network settings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ssid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"SHIELD"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* password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"AVENGERS"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WiFiUDP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unsigned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8888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Local port to listen for UDP messages</a:t>
            </a: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OLED display setup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U8G2_SSD1306_128X64_NONAME_F_HW_I2C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U8G2_R0, U8X8_PIN_NONE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GPIO pins for the LEDs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 err="1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17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19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115200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Set motor pins as outputs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rightMotorE1, OUTPUT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rightMotorE2, OUTPUT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leftMotorE1, OUTPUT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leftMotorE2, OUTPUT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rightMotorINT1, OUTPUT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rightMotorINT2, OUTPUT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leftMotorINT1, OUTPUT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leftMotorINT2, OUTPUT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Connect to </a:t>
            </a:r>
            <a:r>
              <a:rPr lang="en-IN" sz="600" b="0" dirty="0" err="1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WiFi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ssid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password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!= WL_CONNECTED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"."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"\</a:t>
            </a:r>
            <a:r>
              <a:rPr lang="en-IN" sz="6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nWiFi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 connected"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"IP address: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WiFi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localIP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Start the UDP server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"UDP server started on port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localPort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Initialize the OLED display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Test display message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clearBuffer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setFont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u8g2_font_ncenB08_tr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drawStr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"Startup OK"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sendBuffer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2000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Show the message for 2 seconds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Initialize LED pins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OUTPUT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ledPins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Ensure all LEDs are off initially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3DCF3D-40FB-619D-E9AE-78B8DECBFFA2}"/>
              </a:ext>
            </a:extLst>
          </p:cNvPr>
          <p:cNvSpPr txBox="1"/>
          <p:nvPr/>
        </p:nvSpPr>
        <p:spPr>
          <a:xfrm>
            <a:off x="5110821" y="116332"/>
            <a:ext cx="6496050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parsePacket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Buffer for incoming packet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udp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unsigned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Null-terminate the string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"Received packet of size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packetSize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"Contents: 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// Initial motor stop state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stopMotors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// Process the incoming message for motor control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switch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'1':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Forward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driveForward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'2':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Backward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driveBackward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'3':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Left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turnLeft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'4':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Right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turnRight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// Update OLED display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updateOLED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  // Print action to Serial Monitor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6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"Action: %c\n"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incomingPacket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driveForward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rightMotorINT1, HIGH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rightMotorINT2,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leftMotorINT1, HIGH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leftMotorINT2,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driveBackward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rightMotorINT1,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rightMotorINT2, HIGH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leftMotorINT1,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leftMotorINT2, HIGH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turnLeft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rightMotorINT1, HIGH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rightMotorINT2,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leftMotorINT1,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leftMotorINT2, HIGH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Adjust as needed for your motor configuration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turnRight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rightMotorINT1,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rightMotorINT2, HIGH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leftMotorINT1, HIGH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leftMotorINT2,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6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Adjust as needed for your motor configuration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stopMotors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rightMotorINT1,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rightMotorINT2,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leftMotorINT1,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leftMotorINT2, LOW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updateOLED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command)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switch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command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'1':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sprintf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message,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"Moving Forward"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'2':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sprintf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message,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"Moving Backward"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'3':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sprintf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message,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"Turning Left"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'4':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sprintf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message,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"Turning Right"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sprintf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message,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"Stopped"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6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clearBuffer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setFont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u8g2_font_ncenB08_tr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drawStr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6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, message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u8g2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6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sendBuffer</a:t>
            </a:r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6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6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6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380175-7660-2830-1626-9143D63D2A87}"/>
              </a:ext>
            </a:extLst>
          </p:cNvPr>
          <p:cNvSpPr txBox="1"/>
          <p:nvPr/>
        </p:nvSpPr>
        <p:spPr>
          <a:xfrm>
            <a:off x="10117394" y="6032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Client  code in slide 25</a:t>
            </a:r>
          </a:p>
        </p:txBody>
      </p:sp>
    </p:spTree>
    <p:extLst>
      <p:ext uri="{BB962C8B-B14F-4D97-AF65-F5344CB8AC3E}">
        <p14:creationId xmlns:p14="http://schemas.microsoft.com/office/powerpoint/2010/main" val="13555954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A1FCCAF-4A96-260E-B66F-B32D509969F7}"/>
              </a:ext>
            </a:extLst>
          </p:cNvPr>
          <p:cNvSpPr txBox="1"/>
          <p:nvPr/>
        </p:nvSpPr>
        <p:spPr>
          <a:xfrm>
            <a:off x="361011" y="116332"/>
            <a:ext cx="5506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Line Following robot – Narrow </a:t>
            </a:r>
            <a:r>
              <a:rPr lang="en-IN" dirty="0" err="1"/>
              <a:t>stright</a:t>
            </a:r>
            <a:r>
              <a:rPr lang="en-IN" dirty="0"/>
              <a:t> line following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88110C-3F47-4E5E-E9A6-2815855686B7}"/>
              </a:ext>
            </a:extLst>
          </p:cNvPr>
          <p:cNvSpPr txBox="1"/>
          <p:nvPr/>
        </p:nvSpPr>
        <p:spPr>
          <a:xfrm>
            <a:off x="587502" y="613666"/>
            <a:ext cx="6094476" cy="5401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IN" sz="500" b="0" dirty="0" err="1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Arduino.h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&lt;U8g2lib.h&gt;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IN" sz="500" b="0" dirty="0" err="1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Wire.h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&lt;Adafruit_MPU6050.h&gt;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IN" sz="500" b="0" dirty="0" err="1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Adafruit_Sensor.h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IN" sz="500" b="0" dirty="0" err="1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Servo.h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OLED setup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U8G2_SSD1306_128X64_NONAME_F_HW_I2C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U8G2_R2,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/* reset=*/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U8X8_PIN_NONE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Motor control pins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rightMotorE1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8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 // GP8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rightMotorE2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9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 // GP9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leftMotorE1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14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 // GP14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leftMotorE2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15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 // GP15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rightMotorINT1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// GP10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rightMotorINT2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11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// GP11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leftMotorINT1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 // GP12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leftMotorINT2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13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 // GP13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led1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16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// led 1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led2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17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// led 2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led3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18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// led 3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IR sensor pins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irSensor1 = A0;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// Analog pin 0 (pin 26)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irSensor2 = A1;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// Analog pin 1 (pin 27)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Adafruit_MPU6050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mpu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setup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// Initialize motor control pins as outputs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rightMotorE1, INPUT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rightMotorE2, INPUT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leftMotorE1, INPUT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leftMotorE2, INPUT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rightMotorINT1, OUTPUT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rightMotorINT2, OUTPUT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leftMotorINT1, OUTPUT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leftMotorINT2, OUTPUT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// Initialize LED pins as outputs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led1, OUTPUT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led2, OUTPUT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led3, OUTPUT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// Initialize IR sensor pins as inputs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irSensor1, INPUT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irSensor2, INPUT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// Initialize OLED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// Initialize IMU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Serial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115200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!Serial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// will pause Zero, Leonardo, etc until serial console opens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Serial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println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"Adafruit MPU6050 test!"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!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mpu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Serial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println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"Failed to find MPU6050 chip"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Serial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println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"MPU6050 Found!"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mpu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setAccelerometerRange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MPU6050_RANGE_8_G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mpu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setGyroRange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MPU6050_RANGE_500_DEG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mpu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setFilterBandwidth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MPU6050_BAND_21_HZ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Serial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println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460403-A240-98D3-1C17-C4B4A91B24CF}"/>
              </a:ext>
            </a:extLst>
          </p:cNvPr>
          <p:cNvSpPr txBox="1"/>
          <p:nvPr/>
        </p:nvSpPr>
        <p:spPr>
          <a:xfrm>
            <a:off x="4074414" y="613666"/>
            <a:ext cx="6094476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loop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// Read IR sensors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irValue1 =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analogRead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irSensor1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irValue2 =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analogRead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irSensor2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// Display IR values for debugging every 500ms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long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lastDisplayTime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millis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-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lastDisplayTime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&gt;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500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displayIRValues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irValue1, irValue2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lastDisplayTime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millis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// Determine motor actions based on IR sensor values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error = irValue1 - irValue2;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irValue1 &gt;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400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|| irValue2 &gt;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// Proportional control for smoother turns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baseSpeed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255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// Maximum speed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turnSpeed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constrain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abs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error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baseSpeed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error &gt;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// Turn left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rightMotorINT1,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baseSpeed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-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turnSpeed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rightMotorINT2,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leftMotorINT1,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leftMotorINT2,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turnSpeed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error &lt;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// Turn right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rightMotorINT1,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rightMotorINT2,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turnSpeed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leftMotorINT1,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baseSpeed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-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turnSpeed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leftMotorINT2,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// Move forward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rightMotorINT1,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baseSpeed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rightMotorINT2,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leftMotorINT1, 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baseSpeed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analogWrite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leftMotorINT2,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728E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// Both sensors on white surface, stop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stopMotors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5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>
                <a:solidFill>
                  <a:srgbClr val="95A5A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// Short delay for sensor stability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moveForward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rightMotorINT1,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rightMotorINT2, HIGH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leftMotorINT1, HIGH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leftMotorINT2,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moveBackward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rightMotorINT1, HIGH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rightMotorINT2,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leftMotorINT1,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leftMotorINT2, HIGH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turnRight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rightMotorINT1, HIGH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rightMotorINT2,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leftMotorINT1, HIGH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leftMotorINT2,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turnLeft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rightMotorINT1,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rightMotorINT2, HIGH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leftMotorINT1,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leftMotorINT2, HIGH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stopMotors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rightMotorINT1,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rightMotorINT2,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leftMotorINT1,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leftMotorINT2,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BCF9EF-7DD1-6F54-A02B-DB94F6FBAECB}"/>
              </a:ext>
            </a:extLst>
          </p:cNvPr>
          <p:cNvSpPr txBox="1"/>
          <p:nvPr/>
        </p:nvSpPr>
        <p:spPr>
          <a:xfrm>
            <a:off x="6573012" y="1613118"/>
            <a:ext cx="6094476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displayMessage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message)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clearBuffer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setFont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u8g2_font_ncenB08_tr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drawStr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20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message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sendBuffer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ledTest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displayMessage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"testing led 1"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led1, HIGH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led1,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displayMessage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"testing led 2"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led2, HIGH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led2,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displayMessage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"testing led 3"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led3, HIGH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led3, LOW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delay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1000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imuTest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sensors_event_t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a, g, temp;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mpu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getEvent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&amp;a, &amp;g, &amp;temp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clearBuffer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setFont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u8g2_font_ncenB08_tr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setCursor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"Accel X,Y,Z: 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acceleration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","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acceleration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","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acceleration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z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setCursor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20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"Gyro X,Y,Z: 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gyro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 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","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gyro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y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","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gyro</a:t>
            </a:r>
            <a:r>
              <a:rPr lang="en-IN" sz="500" b="0" dirty="0" err="1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z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sendBuffer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 err="1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displayIRValues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value1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IN" sz="500" b="0" dirty="0">
                <a:solidFill>
                  <a:srgbClr val="00979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value2)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clearBuffer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setFont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u8g2_font_ncenB08_tr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setCursor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"IR Sensor 1: 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value1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setCursor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20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005C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"IR Sensor 2: "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value2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u8g2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IN" sz="500" b="0" dirty="0">
                <a:solidFill>
                  <a:srgbClr val="D354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sendBuffer</a:t>
            </a:r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IN" sz="500" b="0" dirty="0">
                <a:solidFill>
                  <a:srgbClr val="4E5B61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IN" sz="500" b="0" dirty="0">
                <a:solidFill>
                  <a:srgbClr val="434F54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IN" sz="500" b="0" dirty="0">
              <a:solidFill>
                <a:srgbClr val="4E5B61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8425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FD3D6-30DB-5437-FA23-7165E366D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PCB Schematics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1CA6CC4-5B64-17A9-456A-F08BFDFF1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442" y="504237"/>
            <a:ext cx="7875134" cy="59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2468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0BC37-1394-FDE3-9167-8C95B8351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4470" y="3064948"/>
            <a:ext cx="2683060" cy="728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4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52167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circuit board with yellow dots and white text&#10;&#10;Description automatically generated">
            <a:extLst>
              <a:ext uri="{FF2B5EF4-FFF2-40B4-BE49-F238E27FC236}">
                <a16:creationId xmlns:a16="http://schemas.microsoft.com/office/drawing/2014/main" id="{4A79F1B3-E168-F02E-4994-4766051C7D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90" b="9664"/>
          <a:stretch/>
        </p:blipFill>
        <p:spPr>
          <a:xfrm>
            <a:off x="4038599" y="10"/>
            <a:ext cx="8160026" cy="6875809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B081E9-2D21-971E-93A3-05995142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473" y="2950387"/>
            <a:ext cx="3052293" cy="3531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PCB Design</a:t>
            </a:r>
          </a:p>
        </p:txBody>
      </p:sp>
    </p:spTree>
    <p:extLst>
      <p:ext uri="{BB962C8B-B14F-4D97-AF65-F5344CB8AC3E}">
        <p14:creationId xmlns:p14="http://schemas.microsoft.com/office/powerpoint/2010/main" val="120583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EFA1E28-7559-14F7-3519-4FE3D80E04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295108"/>
              </p:ext>
            </p:extLst>
          </p:nvPr>
        </p:nvGraphicFramePr>
        <p:xfrm>
          <a:off x="411479" y="235712"/>
          <a:ext cx="11369042" cy="63865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8672">
                  <a:extLst>
                    <a:ext uri="{9D8B030D-6E8A-4147-A177-3AD203B41FA5}">
                      <a16:colId xmlns:a16="http://schemas.microsoft.com/office/drawing/2014/main" val="1341623455"/>
                    </a:ext>
                  </a:extLst>
                </a:gridCol>
                <a:gridCol w="4827134">
                  <a:extLst>
                    <a:ext uri="{9D8B030D-6E8A-4147-A177-3AD203B41FA5}">
                      <a16:colId xmlns:a16="http://schemas.microsoft.com/office/drawing/2014/main" val="1717454664"/>
                    </a:ext>
                  </a:extLst>
                </a:gridCol>
                <a:gridCol w="2562577">
                  <a:extLst>
                    <a:ext uri="{9D8B030D-6E8A-4147-A177-3AD203B41FA5}">
                      <a16:colId xmlns:a16="http://schemas.microsoft.com/office/drawing/2014/main" val="552357584"/>
                    </a:ext>
                  </a:extLst>
                </a:gridCol>
                <a:gridCol w="2140659">
                  <a:extLst>
                    <a:ext uri="{9D8B030D-6E8A-4147-A177-3AD203B41FA5}">
                      <a16:colId xmlns:a16="http://schemas.microsoft.com/office/drawing/2014/main" val="2969512382"/>
                    </a:ext>
                  </a:extLst>
                </a:gridCol>
              </a:tblGrid>
              <a:tr h="336895">
                <a:tc>
                  <a:txBody>
                    <a:bodyPr/>
                    <a:lstStyle/>
                    <a:p>
                      <a:r>
                        <a:rPr lang="en-IN" sz="1600"/>
                        <a:t>Component name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/>
                        <a:t>Configuration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/>
                        <a:t>Test Example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/>
                        <a:t>note</a:t>
                      </a:r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287228225"/>
                  </a:ext>
                </a:extLst>
              </a:tr>
              <a:tr h="839833">
                <a:tc>
                  <a:txBody>
                    <a:bodyPr/>
                    <a:lstStyle/>
                    <a:p>
                      <a:r>
                        <a:rPr lang="en-IN" sz="1600"/>
                        <a:t>Led (3)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Led1-16</a:t>
                      </a:r>
                    </a:p>
                    <a:p>
                      <a:r>
                        <a:rPr lang="en-IN" sz="1600" dirty="0"/>
                        <a:t>Led2-17</a:t>
                      </a:r>
                    </a:p>
                    <a:p>
                      <a:r>
                        <a:rPr lang="en-IN" sz="1600" dirty="0"/>
                        <a:t>Led3-18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Example 1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 dirty="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3675602109"/>
                  </a:ext>
                </a:extLst>
              </a:tr>
              <a:tr h="1091301">
                <a:tc>
                  <a:txBody>
                    <a:bodyPr/>
                    <a:lstStyle/>
                    <a:p>
                      <a:r>
                        <a:rPr lang="en-IN" sz="1600"/>
                        <a:t>Switch (4)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SW1-22</a:t>
                      </a:r>
                    </a:p>
                    <a:p>
                      <a:r>
                        <a:rPr lang="en-IN" sz="1600" dirty="0"/>
                        <a:t>SW2-21</a:t>
                      </a:r>
                    </a:p>
                    <a:p>
                      <a:r>
                        <a:rPr lang="en-IN" sz="1600" dirty="0"/>
                        <a:t>SW3-19</a:t>
                      </a:r>
                    </a:p>
                    <a:p>
                      <a:r>
                        <a:rPr lang="en-IN" sz="1600" dirty="0"/>
                        <a:t>SW4-0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Example 2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569087299"/>
                  </a:ext>
                </a:extLst>
              </a:tr>
              <a:tr h="1091301">
                <a:tc>
                  <a:txBody>
                    <a:bodyPr/>
                    <a:lstStyle/>
                    <a:p>
                      <a:r>
                        <a:rPr lang="en-IN" sz="1600"/>
                        <a:t>Servo (4)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pt-BR" sz="1600"/>
                        <a:t>Servo 1 - GPIO 2</a:t>
                      </a:r>
                    </a:p>
                    <a:p>
                      <a:r>
                        <a:rPr lang="pt-BR" sz="1600"/>
                        <a:t>Servo 2 - GPIO 3</a:t>
                      </a:r>
                    </a:p>
                    <a:p>
                      <a:r>
                        <a:rPr lang="pt-BR" sz="1600"/>
                        <a:t>Servo 3 - GPIO 6</a:t>
                      </a:r>
                    </a:p>
                    <a:p>
                      <a:r>
                        <a:rPr lang="pt-BR" sz="1600"/>
                        <a:t>Servo 4 - GPIO 7</a:t>
                      </a:r>
                      <a:endParaRPr lang="en-IN" sz="1600"/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Example 3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189011055"/>
                  </a:ext>
                </a:extLst>
              </a:tr>
              <a:tr h="588364">
                <a:tc>
                  <a:txBody>
                    <a:bodyPr/>
                    <a:lstStyle/>
                    <a:p>
                      <a:r>
                        <a:rPr lang="en-IN" sz="1600"/>
                        <a:t>IR (2)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IR1 – GPIO-26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IR2 – GPIO-27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Example 4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1890104056"/>
                  </a:ext>
                </a:extLst>
              </a:tr>
              <a:tr h="1091301">
                <a:tc>
                  <a:txBody>
                    <a:bodyPr/>
                    <a:lstStyle/>
                    <a:p>
                      <a:r>
                        <a:rPr lang="en-IN" sz="1600"/>
                        <a:t>Motor Driver (1)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rightMotorE1 = 8; rightMotorE2 = 9;</a:t>
                      </a:r>
                    </a:p>
                    <a:p>
                      <a:r>
                        <a:rPr lang="en-US" sz="1600" dirty="0"/>
                        <a:t>leftMotorE1 = 14; leftMotorE2 = 15;</a:t>
                      </a:r>
                    </a:p>
                    <a:p>
                      <a:r>
                        <a:rPr lang="en-US" sz="1600" dirty="0"/>
                        <a:t>rightMotorINT1 = 10; rightMotorINT2 = 11;</a:t>
                      </a:r>
                    </a:p>
                    <a:p>
                      <a:r>
                        <a:rPr lang="en-US" sz="1600" dirty="0"/>
                        <a:t>leftMotorINT1 = 12; leftMotorINT2 = 13;</a:t>
                      </a:r>
                      <a:endParaRPr lang="en-IN" sz="1600" dirty="0"/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/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32267211"/>
                  </a:ext>
                </a:extLst>
              </a:tr>
              <a:tr h="336895">
                <a:tc>
                  <a:txBody>
                    <a:bodyPr/>
                    <a:lstStyle/>
                    <a:p>
                      <a:r>
                        <a:rPr lang="en-IN" sz="1600"/>
                        <a:t>OLED (1)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SDA – GPIO 4, SCL – GPIO 5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Example 6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Internally connected</a:t>
                      </a:r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3865653737"/>
                  </a:ext>
                </a:extLst>
              </a:tr>
              <a:tr h="336895">
                <a:tc>
                  <a:txBody>
                    <a:bodyPr/>
                    <a:lstStyle/>
                    <a:p>
                      <a:r>
                        <a:rPr lang="en-IN" sz="1600"/>
                        <a:t>IMU (1)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SDA – GPIO 4, SCL – GPIO 5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/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Internally connected</a:t>
                      </a:r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1888164783"/>
                  </a:ext>
                </a:extLst>
              </a:tr>
              <a:tr h="336895">
                <a:tc>
                  <a:txBody>
                    <a:bodyPr/>
                    <a:lstStyle/>
                    <a:p>
                      <a:r>
                        <a:rPr lang="en-IN" sz="1600"/>
                        <a:t>Lidar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PWM – GPIO 28, Tx/Rx – GPIO 1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/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1557910532"/>
                  </a:ext>
                </a:extLst>
              </a:tr>
              <a:tr h="336895">
                <a:tc>
                  <a:txBody>
                    <a:bodyPr/>
                    <a:lstStyle/>
                    <a:p>
                      <a:r>
                        <a:rPr lang="en-IN" sz="1600" dirty="0"/>
                        <a:t>Charging status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Blue light charging, Red means Full charged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Switch OFF { keep charge}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 dirty="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825904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1002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EFA1E28-7559-14F7-3519-4FE3D80E04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1005274"/>
              </p:ext>
            </p:extLst>
          </p:nvPr>
        </p:nvGraphicFramePr>
        <p:xfrm>
          <a:off x="411478" y="235712"/>
          <a:ext cx="11018521" cy="36331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202">
                  <a:extLst>
                    <a:ext uri="{9D8B030D-6E8A-4147-A177-3AD203B41FA5}">
                      <a16:colId xmlns:a16="http://schemas.microsoft.com/office/drawing/2014/main" val="552357584"/>
                    </a:ext>
                  </a:extLst>
                </a:gridCol>
                <a:gridCol w="9672319">
                  <a:extLst>
                    <a:ext uri="{9D8B030D-6E8A-4147-A177-3AD203B41FA5}">
                      <a16:colId xmlns:a16="http://schemas.microsoft.com/office/drawing/2014/main" val="2969512382"/>
                    </a:ext>
                  </a:extLst>
                </a:gridCol>
              </a:tblGrid>
              <a:tr h="336895">
                <a:tc>
                  <a:txBody>
                    <a:bodyPr/>
                    <a:lstStyle/>
                    <a:p>
                      <a:r>
                        <a:rPr lang="en-IN" sz="1600" dirty="0"/>
                        <a:t>Test Example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note</a:t>
                      </a:r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287228225"/>
                  </a:ext>
                </a:extLst>
              </a:tr>
              <a:tr h="443393">
                <a:tc>
                  <a:txBody>
                    <a:bodyPr/>
                    <a:lstStyle/>
                    <a:p>
                      <a:r>
                        <a:rPr lang="en-IN" sz="1600" dirty="0"/>
                        <a:t>Example 1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 dirty="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3675602109"/>
                  </a:ext>
                </a:extLst>
              </a:tr>
              <a:tr h="335080">
                <a:tc>
                  <a:txBody>
                    <a:bodyPr/>
                    <a:lstStyle/>
                    <a:p>
                      <a:r>
                        <a:rPr lang="en-IN" sz="1600" dirty="0"/>
                        <a:t>Example 2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569087299"/>
                  </a:ext>
                </a:extLst>
              </a:tr>
              <a:tr h="442659">
                <a:tc>
                  <a:txBody>
                    <a:bodyPr/>
                    <a:lstStyle/>
                    <a:p>
                      <a:r>
                        <a:rPr lang="en-IN" sz="1600" dirty="0"/>
                        <a:t>Example 3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 dirty="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189011055"/>
                  </a:ext>
                </a:extLst>
              </a:tr>
              <a:tr h="400821">
                <a:tc>
                  <a:txBody>
                    <a:bodyPr/>
                    <a:lstStyle/>
                    <a:p>
                      <a:r>
                        <a:rPr lang="en-IN" sz="1600" dirty="0"/>
                        <a:t>Example 4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 dirty="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1890104056"/>
                  </a:ext>
                </a:extLst>
              </a:tr>
              <a:tr h="279817">
                <a:tc>
                  <a:txBody>
                    <a:bodyPr/>
                    <a:lstStyle/>
                    <a:p>
                      <a:r>
                        <a:rPr lang="en-IN" sz="1600" dirty="0"/>
                        <a:t>Example 5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32267211"/>
                  </a:ext>
                </a:extLst>
              </a:tr>
              <a:tr h="336895">
                <a:tc>
                  <a:txBody>
                    <a:bodyPr/>
                    <a:lstStyle/>
                    <a:p>
                      <a:r>
                        <a:rPr lang="en-IN" sz="1600" dirty="0"/>
                        <a:t>Example 6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 dirty="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3865653737"/>
                  </a:ext>
                </a:extLst>
              </a:tr>
              <a:tr h="336895">
                <a:tc>
                  <a:txBody>
                    <a:bodyPr/>
                    <a:lstStyle/>
                    <a:p>
                      <a:r>
                        <a:rPr lang="en-IN" sz="1600" dirty="0"/>
                        <a:t>Example 7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600" dirty="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1888164783"/>
                  </a:ext>
                </a:extLst>
              </a:tr>
              <a:tr h="336895">
                <a:tc>
                  <a:txBody>
                    <a:bodyPr/>
                    <a:lstStyle/>
                    <a:p>
                      <a:r>
                        <a:rPr lang="en-IN" sz="1600" dirty="0"/>
                        <a:t>Example 8</a:t>
                      </a:r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1557910532"/>
                  </a:ext>
                </a:extLst>
              </a:tr>
              <a:tr h="336895">
                <a:tc>
                  <a:txBody>
                    <a:bodyPr/>
                    <a:lstStyle/>
                    <a:p>
                      <a:endParaRPr lang="en-IN" sz="1600" dirty="0"/>
                    </a:p>
                  </a:txBody>
                  <a:tcPr marL="82834" marR="82834" marT="41417" marB="41417"/>
                </a:tc>
                <a:tc>
                  <a:txBody>
                    <a:bodyPr/>
                    <a:lstStyle/>
                    <a:p>
                      <a:endParaRPr lang="en-IN" sz="1600" dirty="0"/>
                    </a:p>
                  </a:txBody>
                  <a:tcPr marL="82834" marR="82834" marT="41417" marB="41417"/>
                </a:tc>
                <a:extLst>
                  <a:ext uri="{0D108BD9-81ED-4DB2-BD59-A6C34878D82A}">
                    <a16:rowId xmlns:a16="http://schemas.microsoft.com/office/drawing/2014/main" val="825904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7604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F793A-234F-5965-FAE6-EC9330A2B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4946" y="2455709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rgbClr val="0E3D79"/>
                </a:solidFill>
                <a:latin typeface="Lato" panose="020F0502020204030203" pitchFamily="34" charset="0"/>
              </a:rPr>
              <a:t>Arduino Setup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8390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2" name="Rectangle 103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C054E1-183A-2B32-11E8-59A7D46E3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457200"/>
            <a:ext cx="10909640" cy="1368614"/>
          </a:xfrm>
        </p:spPr>
        <p:txBody>
          <a:bodyPr anchor="ctr">
            <a:normAutofit/>
          </a:bodyPr>
          <a:lstStyle/>
          <a:p>
            <a:r>
              <a:rPr lang="en-IN" sz="6600"/>
              <a:t>PIN DIAGRAM</a:t>
            </a:r>
          </a:p>
        </p:txBody>
      </p:sp>
      <p:sp>
        <p:nvSpPr>
          <p:cNvPr id="1034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5" name="Picture 1" descr="卜 q T 「 P &#10;R 一 I) R &#10;2CLj (L)•\ RX &#10;SP.O RY &#10;SPJI RX &#10;SPILITX &#10;Raspberry Pi Pico ◎ 2020 &#10;BOOTSEL ; &#10;DEBUG &#10;use &#10;SPICIX &#10;A(;ND ">
            <a:extLst>
              <a:ext uri="{FF2B5EF4-FFF2-40B4-BE49-F238E27FC236}">
                <a16:creationId xmlns:a16="http://schemas.microsoft.com/office/drawing/2014/main" id="{43A3D620-409C-B54D-F3FA-B89D14381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4507" y="2642616"/>
            <a:ext cx="5025482" cy="3605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14122 &#10;Peripherals &#10;12C &#10;Digital I/O &#10;Digital I/O &#10;Digital I/O &#10;Digital I/O &#10;SPI &#10;DO NOT USE &#10;Digital I/O &#10;Digital I/O &#10;PWM 2 &#10;PWM 2 &#10;Digital I/O &#10;GPIO &#10;3.3V &#10;GP102 &#10;GP103 &#10;GP104 &#10;GND &#10;GP1017 &#10;GP1027 &#10;GP1022 &#10;3.3V &#10;GPIOIO &#10;GP109 &#10;GPIOII &#10;GND &#10;ID SD &#10;GP105 &#10;GP106 &#10;GP1013 &#10;GP1019 &#10;GP1026 &#10;GND &#10;Particle &#10;SDA &#10;SCL &#10;DO &#10;DI &#10;MOSI &#10;MISO &#10;SCK &#10;DO NOT USE &#10;D4 &#10;Pin # &#10;1 &#10;3 &#10;5 &#10;7 &#10;9 &#10;11 &#10;13 &#10;15 &#10;17 &#10;19 &#10;21 &#10;23 &#10;25 &#10;27 &#10;29 &#10;31 &#10;33 &#10;35 &#10;37 &#10;39 &#10;x &#10;x &#10;x &#10;x &#10;x &#10;x &#10;x &#10;x &#10;x &#10;x &#10;x &#10;x &#10;x &#10;x &#10;x &#10;x &#10;x &#10;x &#10;x &#10;x &#10;x &#10;x &#10;x &#10;x &#10;x &#10;x &#10;x &#10;x &#10;x &#10;x &#10;x &#10;x &#10;x &#10;x &#10;x &#10;x &#10;x &#10;x &#10;x &#10;x &#10;Pin # &#10;2 &#10;4 &#10;6 &#10;8 &#10;10 &#10;12 &#10;14 &#10;16 &#10;18 &#10;20 &#10;22 &#10;24 &#10;26 &#10;28 &#10;30 &#10;32 &#10;34 &#10;36 &#10;38 &#10;40 &#10;Particle &#10;TX &#10;RX &#10;D9/AO &#10;DIO/AI &#10;Dil/A2 &#10;D12/A3 &#10;CEO &#10;CEI &#10;DO NOT USE &#10;D13/A4 &#10;D14/A5 &#10;D15/A6 &#10;D16/A7 &#10;GPIO &#10;GND &#10;GP1014 &#10;GP1015 &#10;GP1018 &#10;GND &#10;GP1023 &#10;GP1024 &#10;GND &#10;GP1025 &#10;GP108 &#10;GP107 &#10;ID SC &#10;GND &#10;GP1012 &#10;GND &#10;GP1016 &#10;GP1020 &#10;GP1021 &#10;Peripherals &#10;UART &#10;Serial 1 &#10;PWM 1 &#10;Digital I/O &#10;Digital I/O &#10;Digital I/O &#10;SPI &#10;(chip enable) &#10;DO NOT USE &#10;Digital I/O &#10;PWM 1 &#10;Digital I/O &#10;Digital I/O ">
            <a:extLst>
              <a:ext uri="{FF2B5EF4-FFF2-40B4-BE49-F238E27FC236}">
                <a16:creationId xmlns:a16="http://schemas.microsoft.com/office/drawing/2014/main" id="{772F6502-DE4B-00B6-3984-FEBDE6BC0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1866" y="2642616"/>
            <a:ext cx="5399676" cy="3605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465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Flowchart: Document 2053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6551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9C04D0-277A-CB14-B1A0-A2F5A6013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Coding using Arduino IDE</a:t>
            </a:r>
          </a:p>
        </p:txBody>
      </p:sp>
      <p:pic>
        <p:nvPicPr>
          <p:cNvPr id="2049" name="Picture 1">
            <a:extLst>
              <a:ext uri="{FF2B5EF4-FFF2-40B4-BE49-F238E27FC236}">
                <a16:creationId xmlns:a16="http://schemas.microsoft.com/office/drawing/2014/main" id="{F7D34454-0FBB-7792-A0C6-A553E4D8AE0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07933" y="1610973"/>
            <a:ext cx="7347537" cy="3637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7254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3083</TotalTime>
  <Words>5994</Words>
  <Application>Microsoft Office PowerPoint</Application>
  <PresentationFormat>Widescreen</PresentationFormat>
  <Paragraphs>806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Aptos</vt:lpstr>
      <vt:lpstr>Arial</vt:lpstr>
      <vt:lpstr>Calibri</vt:lpstr>
      <vt:lpstr>Calibri Light</vt:lpstr>
      <vt:lpstr>Consolas</vt:lpstr>
      <vt:lpstr>Lato</vt:lpstr>
      <vt:lpstr>Office Theme</vt:lpstr>
      <vt:lpstr>Turtle bot nano V2.0</vt:lpstr>
      <vt:lpstr>Turtle bot Nano</vt:lpstr>
      <vt:lpstr>PCB Schematics </vt:lpstr>
      <vt:lpstr>PCB Design</vt:lpstr>
      <vt:lpstr>PowerPoint Presentation</vt:lpstr>
      <vt:lpstr>PowerPoint Presentation</vt:lpstr>
      <vt:lpstr>Arduino Setup</vt:lpstr>
      <vt:lpstr>PIN DIAGRAM</vt:lpstr>
      <vt:lpstr>Coding using Arduino IDE</vt:lpstr>
      <vt:lpstr>Programming</vt:lpstr>
      <vt:lpstr>If serial port issues: FILE -&gt; Preference and select          Additional board manager URLs: paste the URL  https://github.com/earlephilhower/arduino-pico/releases/download/global/package_rp2040_index.json   Install new Board: Board manager -&gt; PICO -&gt; Raspberry Pi Pico/RP2040 </vt:lpstr>
      <vt:lpstr>Programming for new Boards “Board 2”</vt:lpstr>
      <vt:lpstr>Coding</vt:lpstr>
      <vt:lpstr>EXAMPLE 1 </vt:lpstr>
      <vt:lpstr>EXAMPLE 2 </vt:lpstr>
      <vt:lpstr>EXAMPLE 3 </vt:lpstr>
      <vt:lpstr>EXAMPLE 4</vt:lpstr>
      <vt:lpstr>Scanner</vt:lpstr>
      <vt:lpstr>OLED AND IMU</vt:lpstr>
      <vt:lpstr>PICO – OLED libraries </vt:lpstr>
      <vt:lpstr>PowerPoint Presentation</vt:lpstr>
      <vt:lpstr>UDP – Server/Client</vt:lpstr>
      <vt:lpstr>Use the “Board 2” – for more info | Slide 11 </vt:lpstr>
      <vt:lpstr>UDP – Server/Client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PICO CODING</dc:title>
  <dc:creator>Stain Eblir</dc:creator>
  <cp:lastModifiedBy>Stain Eblir</cp:lastModifiedBy>
  <cp:revision>151</cp:revision>
  <dcterms:created xsi:type="dcterms:W3CDTF">2024-01-31T02:27:09Z</dcterms:created>
  <dcterms:modified xsi:type="dcterms:W3CDTF">2024-10-05T11:59:37Z</dcterms:modified>
</cp:coreProperties>
</file>

<file path=docProps/thumbnail.jpeg>
</file>